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4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5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79" r:id="rId12"/>
    <p:sldId id="268" r:id="rId13"/>
    <p:sldId id="269" r:id="rId14"/>
    <p:sldId id="270" r:id="rId15"/>
    <p:sldId id="271" r:id="rId16"/>
    <p:sldId id="273" r:id="rId17"/>
    <p:sldId id="278" r:id="rId18"/>
    <p:sldId id="280" r:id="rId19"/>
    <p:sldId id="272" r:id="rId20"/>
    <p:sldId id="274" r:id="rId21"/>
    <p:sldId id="275" r:id="rId22"/>
    <p:sldId id="276" r:id="rId23"/>
    <p:sldId id="277" r:id="rId24"/>
    <p:sldId id="281" r:id="rId25"/>
    <p:sldId id="282" r:id="rId26"/>
    <p:sldId id="267" r:id="rId27"/>
  </p:sldIdLst>
  <p:sldSz cx="9144000" cy="6858000" type="screen4x3"/>
  <p:notesSz cx="6858000" cy="9144000"/>
  <p:custDataLst>
    <p:tags r:id="rId2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mma" initials="E" lastIdx="13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1" autoAdjust="0"/>
    <p:restoredTop sz="89557" autoAdjust="0"/>
  </p:normalViewPr>
  <p:slideViewPr>
    <p:cSldViewPr>
      <p:cViewPr varScale="1">
        <p:scale>
          <a:sx n="56" d="100"/>
          <a:sy n="56" d="100"/>
        </p:scale>
        <p:origin x="100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MYDATA\HOME\Employability%20SIG\Teaching\Written%20data%20and%20arithmetic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MYDATA\HOME\Employability%20SIG\Teaching\Written%20data%20and%20arithmetic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MYDATA\HOME\Employability%20SIG\Teaching\Written%20data%20and%20arithmetic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MYDATA\HOME\Employability%20SIG\Teaching\Written%20data%20and%20arithmetic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MYDATA\HOME\Employability%20SIG\Teaching\Written%20data%20and%20arithmetic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Sheet14!$B$1</c:f>
              <c:strCache>
                <c:ptCount val="1"/>
                <c:pt idx="0">
                  <c:v>Number of pupils</c:v>
                </c:pt>
              </c:strCache>
            </c:strRef>
          </c:tx>
          <c:spPr>
            <a:solidFill>
              <a:schemeClr val="bg2">
                <a:lumMod val="90000"/>
              </a:schemeClr>
            </a:solidFill>
            <a:ln w="25400">
              <a:solidFill>
                <a:schemeClr val="tx2">
                  <a:lumMod val="75000"/>
                </a:schemeClr>
              </a:solidFill>
            </a:ln>
            <a:effectLst/>
          </c:spPr>
          <c:invertIfNegative val="0"/>
          <c:cat>
            <c:numRef>
              <c:f>Sheet14!$A$2:$A$13</c:f>
              <c:numCache>
                <c:formatCode>General</c:formatCode>
                <c:ptCount val="12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</c:numCache>
            </c:numRef>
          </c:cat>
          <c:val>
            <c:numRef>
              <c:f>Sheet14!$B$2:$B$13</c:f>
              <c:numCache>
                <c:formatCode>General</c:formatCode>
                <c:ptCount val="12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8</c:v>
                </c:pt>
                <c:pt idx="4">
                  <c:v>10</c:v>
                </c:pt>
                <c:pt idx="5">
                  <c:v>12</c:v>
                </c:pt>
                <c:pt idx="6">
                  <c:v>15</c:v>
                </c:pt>
                <c:pt idx="7">
                  <c:v>7</c:v>
                </c:pt>
                <c:pt idx="8">
                  <c:v>4</c:v>
                </c:pt>
                <c:pt idx="9">
                  <c:v>4</c:v>
                </c:pt>
                <c:pt idx="10">
                  <c:v>3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34-4A41-A5A3-6EDA261545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-68"/>
        <c:axId val="459882224"/>
        <c:axId val="459881832"/>
      </c:barChart>
      <c:catAx>
        <c:axId val="45988222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800"/>
                  <a:t>TV watching (hours)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2">
                      <a:lumMod val="7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solidFill>
            <a:schemeClr val="bg2"/>
          </a:solidFill>
          <a:ln w="9525" cap="flat" cmpd="sng" algn="ctr">
            <a:solidFill>
              <a:schemeClr val="tx2">
                <a:lumMod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9881832"/>
        <c:crosses val="autoZero"/>
        <c:auto val="1"/>
        <c:lblAlgn val="ctr"/>
        <c:lblOffset val="100"/>
        <c:noMultiLvlLbl val="0"/>
      </c:catAx>
      <c:valAx>
        <c:axId val="4598818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800"/>
                  <a:t>Number of pupils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2">
                      <a:lumMod val="7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98822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2">
              <a:lumMod val="75000"/>
            </a:schemeClr>
          </a:solidFill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Sheet14!$B$1</c:f>
              <c:strCache>
                <c:ptCount val="1"/>
                <c:pt idx="0">
                  <c:v>Number of pupils</c:v>
                </c:pt>
              </c:strCache>
            </c:strRef>
          </c:tx>
          <c:spPr>
            <a:solidFill>
              <a:schemeClr val="bg2">
                <a:lumMod val="90000"/>
              </a:schemeClr>
            </a:solidFill>
            <a:ln w="25400">
              <a:solidFill>
                <a:schemeClr val="tx2">
                  <a:lumMod val="75000"/>
                </a:schemeClr>
              </a:solidFill>
            </a:ln>
            <a:effectLst/>
          </c:spPr>
          <c:invertIfNegative val="0"/>
          <c:cat>
            <c:numRef>
              <c:f>Sheet14!$A$2:$A$13</c:f>
              <c:numCache>
                <c:formatCode>General</c:formatCode>
                <c:ptCount val="12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</c:numCache>
            </c:numRef>
          </c:cat>
          <c:val>
            <c:numRef>
              <c:f>Sheet14!$B$2:$B$13</c:f>
              <c:numCache>
                <c:formatCode>General</c:formatCode>
                <c:ptCount val="12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8</c:v>
                </c:pt>
                <c:pt idx="4">
                  <c:v>10</c:v>
                </c:pt>
                <c:pt idx="5">
                  <c:v>12</c:v>
                </c:pt>
                <c:pt idx="6">
                  <c:v>15</c:v>
                </c:pt>
                <c:pt idx="7">
                  <c:v>7</c:v>
                </c:pt>
                <c:pt idx="8">
                  <c:v>4</c:v>
                </c:pt>
                <c:pt idx="9">
                  <c:v>4</c:v>
                </c:pt>
                <c:pt idx="10">
                  <c:v>3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EA-4703-BB45-1604AE5AC4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-68"/>
        <c:axId val="458545184"/>
        <c:axId val="458544792"/>
      </c:barChart>
      <c:catAx>
        <c:axId val="45854518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800"/>
                  <a:t>TV watching (hours)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2">
                      <a:lumMod val="7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solidFill>
            <a:schemeClr val="bg2"/>
          </a:solidFill>
          <a:ln w="9525" cap="flat" cmpd="sng" algn="ctr">
            <a:solidFill>
              <a:schemeClr val="tx2">
                <a:lumMod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8544792"/>
        <c:crosses val="autoZero"/>
        <c:auto val="1"/>
        <c:lblAlgn val="ctr"/>
        <c:lblOffset val="100"/>
        <c:noMultiLvlLbl val="0"/>
      </c:catAx>
      <c:valAx>
        <c:axId val="458544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800"/>
                  <a:t>Number of pupils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2">
                      <a:lumMod val="7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85451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2">
              <a:lumMod val="75000"/>
            </a:schemeClr>
          </a:solidFill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Sheet14!$B$1</c:f>
              <c:strCache>
                <c:ptCount val="1"/>
                <c:pt idx="0">
                  <c:v>Number of pupils</c:v>
                </c:pt>
              </c:strCache>
            </c:strRef>
          </c:tx>
          <c:spPr>
            <a:solidFill>
              <a:schemeClr val="bg2">
                <a:lumMod val="90000"/>
              </a:schemeClr>
            </a:solidFill>
            <a:ln w="25400">
              <a:solidFill>
                <a:schemeClr val="tx2">
                  <a:lumMod val="75000"/>
                </a:schemeClr>
              </a:solidFill>
            </a:ln>
            <a:effectLst/>
          </c:spPr>
          <c:invertIfNegative val="0"/>
          <c:cat>
            <c:numRef>
              <c:f>Sheet14!$A$2:$A$13</c:f>
              <c:numCache>
                <c:formatCode>General</c:formatCode>
                <c:ptCount val="12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</c:numCache>
            </c:numRef>
          </c:cat>
          <c:val>
            <c:numRef>
              <c:f>Sheet14!$B$2:$B$13</c:f>
              <c:numCache>
                <c:formatCode>General</c:formatCode>
                <c:ptCount val="12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8</c:v>
                </c:pt>
                <c:pt idx="4">
                  <c:v>10</c:v>
                </c:pt>
                <c:pt idx="5">
                  <c:v>12</c:v>
                </c:pt>
                <c:pt idx="6">
                  <c:v>15</c:v>
                </c:pt>
                <c:pt idx="7">
                  <c:v>7</c:v>
                </c:pt>
                <c:pt idx="8">
                  <c:v>4</c:v>
                </c:pt>
                <c:pt idx="9">
                  <c:v>4</c:v>
                </c:pt>
                <c:pt idx="10">
                  <c:v>3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B65-4D5B-8F38-86751EBFCD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-68"/>
        <c:axId val="463586736"/>
        <c:axId val="463587128"/>
      </c:barChart>
      <c:catAx>
        <c:axId val="46358673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800"/>
                  <a:t>TV watching (hours)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2">
                      <a:lumMod val="7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solidFill>
            <a:schemeClr val="bg2"/>
          </a:solidFill>
          <a:ln w="9525" cap="flat" cmpd="sng" algn="ctr">
            <a:solidFill>
              <a:schemeClr val="tx2">
                <a:lumMod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587128"/>
        <c:crosses val="autoZero"/>
        <c:auto val="1"/>
        <c:lblAlgn val="ctr"/>
        <c:lblOffset val="100"/>
        <c:noMultiLvlLbl val="0"/>
      </c:catAx>
      <c:valAx>
        <c:axId val="463587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800"/>
                  <a:t>Number of pupils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2">
                      <a:lumMod val="7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5867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2">
              <a:lumMod val="75000"/>
            </a:schemeClr>
          </a:solidFill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Sheet14!$B$1</c:f>
              <c:strCache>
                <c:ptCount val="1"/>
                <c:pt idx="0">
                  <c:v>Number of pupils</c:v>
                </c:pt>
              </c:strCache>
            </c:strRef>
          </c:tx>
          <c:spPr>
            <a:solidFill>
              <a:schemeClr val="bg2">
                <a:lumMod val="90000"/>
              </a:schemeClr>
            </a:solidFill>
            <a:ln w="25400">
              <a:solidFill>
                <a:schemeClr val="tx2">
                  <a:lumMod val="75000"/>
                </a:schemeClr>
              </a:solidFill>
            </a:ln>
            <a:effectLst/>
          </c:spPr>
          <c:invertIfNegative val="0"/>
          <c:cat>
            <c:numRef>
              <c:f>Sheet14!$A$2:$A$13</c:f>
              <c:numCache>
                <c:formatCode>General</c:formatCode>
                <c:ptCount val="12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</c:numCache>
            </c:numRef>
          </c:cat>
          <c:val>
            <c:numRef>
              <c:f>Sheet14!$B$2:$B$13</c:f>
              <c:numCache>
                <c:formatCode>General</c:formatCode>
                <c:ptCount val="12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8</c:v>
                </c:pt>
                <c:pt idx="4">
                  <c:v>10</c:v>
                </c:pt>
                <c:pt idx="5">
                  <c:v>12</c:v>
                </c:pt>
                <c:pt idx="6">
                  <c:v>15</c:v>
                </c:pt>
                <c:pt idx="7">
                  <c:v>7</c:v>
                </c:pt>
                <c:pt idx="8">
                  <c:v>4</c:v>
                </c:pt>
                <c:pt idx="9">
                  <c:v>4</c:v>
                </c:pt>
                <c:pt idx="10">
                  <c:v>3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F5-4E33-9AA9-4187F36844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-68"/>
        <c:axId val="463587912"/>
        <c:axId val="463588304"/>
      </c:barChart>
      <c:catAx>
        <c:axId val="46358791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800"/>
                  <a:t>TV watching (hours)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2">
                      <a:lumMod val="7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solidFill>
            <a:schemeClr val="bg2"/>
          </a:solidFill>
          <a:ln w="9525" cap="flat" cmpd="sng" algn="ctr">
            <a:solidFill>
              <a:schemeClr val="tx2">
                <a:lumMod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588304"/>
        <c:crosses val="autoZero"/>
        <c:auto val="1"/>
        <c:lblAlgn val="ctr"/>
        <c:lblOffset val="100"/>
        <c:noMultiLvlLbl val="0"/>
      </c:catAx>
      <c:valAx>
        <c:axId val="463588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800"/>
                  <a:t>Number of pupils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2">
                      <a:lumMod val="7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5879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2">
              <a:lumMod val="75000"/>
            </a:schemeClr>
          </a:solidFill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Sheet14!$B$1</c:f>
              <c:strCache>
                <c:ptCount val="1"/>
                <c:pt idx="0">
                  <c:v>Number of pupils</c:v>
                </c:pt>
              </c:strCache>
            </c:strRef>
          </c:tx>
          <c:spPr>
            <a:solidFill>
              <a:schemeClr val="bg2">
                <a:lumMod val="90000"/>
              </a:schemeClr>
            </a:solidFill>
            <a:ln w="25400">
              <a:solidFill>
                <a:schemeClr val="tx2">
                  <a:lumMod val="75000"/>
                </a:schemeClr>
              </a:solidFill>
            </a:ln>
            <a:effectLst/>
          </c:spPr>
          <c:invertIfNegative val="0"/>
          <c:cat>
            <c:numRef>
              <c:f>Sheet14!$A$2:$A$13</c:f>
              <c:numCache>
                <c:formatCode>General</c:formatCode>
                <c:ptCount val="12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</c:numCache>
            </c:numRef>
          </c:cat>
          <c:val>
            <c:numRef>
              <c:f>Sheet14!$B$2:$B$13</c:f>
              <c:numCache>
                <c:formatCode>General</c:formatCode>
                <c:ptCount val="12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8</c:v>
                </c:pt>
                <c:pt idx="4">
                  <c:v>10</c:v>
                </c:pt>
                <c:pt idx="5">
                  <c:v>12</c:v>
                </c:pt>
                <c:pt idx="6">
                  <c:v>15</c:v>
                </c:pt>
                <c:pt idx="7">
                  <c:v>7</c:v>
                </c:pt>
                <c:pt idx="8">
                  <c:v>4</c:v>
                </c:pt>
                <c:pt idx="9">
                  <c:v>4</c:v>
                </c:pt>
                <c:pt idx="10">
                  <c:v>3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0F-46F8-84C0-96A06745D9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-68"/>
        <c:axId val="463589088"/>
        <c:axId val="463589480"/>
      </c:barChart>
      <c:catAx>
        <c:axId val="46358908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800"/>
                  <a:t>TV watching (hours)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2">
                      <a:lumMod val="7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solidFill>
            <a:schemeClr val="bg2"/>
          </a:solidFill>
          <a:ln w="9525" cap="flat" cmpd="sng" algn="ctr">
            <a:solidFill>
              <a:schemeClr val="tx2">
                <a:lumMod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589480"/>
        <c:crosses val="autoZero"/>
        <c:auto val="1"/>
        <c:lblAlgn val="ctr"/>
        <c:lblOffset val="100"/>
        <c:noMultiLvlLbl val="0"/>
      </c:catAx>
      <c:valAx>
        <c:axId val="4635894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800"/>
                  <a:t>Number of pupils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2">
                      <a:lumMod val="7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5890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2">
              <a:lumMod val="75000"/>
            </a:schemeClr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55DA20-03E8-4ABF-878A-CE8BCE267490}" type="datetimeFigureOut">
              <a:rPr lang="en-GB" smtClean="0"/>
              <a:t>09/08/2018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002815-B285-4B89-8F5F-DB5998BA3C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8450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Please check the government website for up to date information about the number of possible resits and whether any charges are involved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002815-B285-4B89-8F5F-DB5998BA3C3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02196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Students to answer all five questions and</a:t>
            </a:r>
            <a:r>
              <a:rPr lang="en-GB" baseline="0" dirty="0"/>
              <a:t> then the answers can be discussed, or it can be done question by question.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002815-B285-4B89-8F5F-DB5998BA3C3C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0988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002815-B285-4B89-8F5F-DB5998BA3C3C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5258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002815-B285-4B89-8F5F-DB5998BA3C3C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33327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002815-B285-4B89-8F5F-DB5998BA3C3C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1299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002815-B285-4B89-8F5F-DB5998BA3C3C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54869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002815-B285-4B89-8F5F-DB5998BA3C3C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15140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002815-B285-4B89-8F5F-DB5998BA3C3C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3554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Teaching staff can turn the projector off and read out the mental arithmetic questions to the students or just let the slides change themselves.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002815-B285-4B89-8F5F-DB5998BA3C3C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92234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002815-B285-4B89-8F5F-DB5998BA3C3C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4540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002815-B285-4B89-8F5F-DB5998BA3C3C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80624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002815-B285-4B89-8F5F-DB5998BA3C3C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09565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002815-B285-4B89-8F5F-DB5998BA3C3C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03484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002815-B285-4B89-8F5F-DB5998BA3C3C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22902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002815-B285-4B89-8F5F-DB5998BA3C3C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21686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002815-B285-4B89-8F5F-DB5998BA3C3C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3276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noFill/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C47F2-E2D6-475F-8537-B6E42F5E336F}" type="datetimeFigureOut">
              <a:rPr lang="en-GB" smtClean="0"/>
              <a:t>09/08/2018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EC8D-8CCD-4EBC-9023-4E00D52B4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9542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C47F2-E2D6-475F-8537-B6E42F5E336F}" type="datetimeFigureOut">
              <a:rPr lang="en-GB" smtClean="0"/>
              <a:t>09/08/2018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EC8D-8CCD-4EBC-9023-4E00D52B4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4225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C47F2-E2D6-475F-8537-B6E42F5E336F}" type="datetimeFigureOut">
              <a:rPr lang="en-GB" smtClean="0"/>
              <a:t>09/08/2018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EC8D-8CCD-4EBC-9023-4E00D52B4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149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360000"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 sz="2400"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 sz="2200"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C47F2-E2D6-475F-8537-B6E42F5E336F}" type="datetimeFigureOut">
              <a:rPr lang="en-GB" smtClean="0"/>
              <a:t>09/08/2018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EC8D-8CCD-4EBC-9023-4E00D52B4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9172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C47F2-E2D6-475F-8537-B6E42F5E336F}" type="datetimeFigureOut">
              <a:rPr lang="en-GB" smtClean="0"/>
              <a:t>09/08/2018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EC8D-8CCD-4EBC-9023-4E00D52B4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8411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C47F2-E2D6-475F-8537-B6E42F5E336F}" type="datetimeFigureOut">
              <a:rPr lang="en-GB" smtClean="0"/>
              <a:t>09/08/2018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EC8D-8CCD-4EBC-9023-4E00D52B4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1508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C47F2-E2D6-475F-8537-B6E42F5E336F}" type="datetimeFigureOut">
              <a:rPr lang="en-GB" smtClean="0"/>
              <a:t>09/08/2018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EC8D-8CCD-4EBC-9023-4E00D52B4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6692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C47F2-E2D6-475F-8537-B6E42F5E336F}" type="datetimeFigureOut">
              <a:rPr lang="en-GB" smtClean="0"/>
              <a:t>09/08/2018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EC8D-8CCD-4EBC-9023-4E00D52B4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4705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C47F2-E2D6-475F-8537-B6E42F5E336F}" type="datetimeFigureOut">
              <a:rPr lang="en-GB" smtClean="0"/>
              <a:t>09/08/2018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EC8D-8CCD-4EBC-9023-4E00D52B4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208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C47F2-E2D6-475F-8537-B6E42F5E336F}" type="datetimeFigureOut">
              <a:rPr lang="en-GB" smtClean="0"/>
              <a:t>09/08/2018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EC8D-8CCD-4EBC-9023-4E00D52B4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9505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C47F2-E2D6-475F-8537-B6E42F5E336F}" type="datetimeFigureOut">
              <a:rPr lang="en-GB" smtClean="0"/>
              <a:t>09/08/2018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EC8D-8CCD-4EBC-9023-4E00D52B4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17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989013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9C47F2-E2D6-475F-8537-B6E42F5E336F}" type="datetimeFigureOut">
              <a:rPr lang="en-GB" smtClean="0"/>
              <a:t>09/08/2018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52EC8D-8CCD-4EBC-9023-4E00D52B410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3222D03-BC80-4445-AC61-B1147E856F13}"/>
              </a:ext>
            </a:extLst>
          </p:cNvPr>
          <p:cNvSpPr txBox="1"/>
          <p:nvPr userDrawn="1"/>
        </p:nvSpPr>
        <p:spPr>
          <a:xfrm>
            <a:off x="0" y="6477000"/>
            <a:ext cx="9144000" cy="40011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b="1" dirty="0">
                <a:solidFill>
                  <a:schemeClr val="bg1"/>
                </a:solidFill>
              </a:rPr>
              <a:t>www.sigma-network.ac.uk                                                    </a:t>
            </a:r>
            <a:r>
              <a:rPr lang="en-GB" sz="2000" b="1" baseline="0" dirty="0">
                <a:solidFill>
                  <a:schemeClr val="bg1"/>
                </a:solidFill>
              </a:rPr>
              <a:t> </a:t>
            </a:r>
            <a:r>
              <a:rPr lang="en-GB" sz="2000" b="1" dirty="0">
                <a:solidFill>
                  <a:schemeClr val="bg1"/>
                </a:solidFill>
              </a:rPr>
              <a:t>Numeracy Professional Skills</a:t>
            </a:r>
          </a:p>
        </p:txBody>
      </p:sp>
    </p:spTree>
    <p:extLst>
      <p:ext uri="{BB962C8B-B14F-4D97-AF65-F5344CB8AC3E}">
        <p14:creationId xmlns:p14="http://schemas.microsoft.com/office/powerpoint/2010/main" val="1059475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mathcentre.ac.uk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mathcentre.ac.uk/" TargetMode="External"/><Relationship Id="rId2" Type="http://schemas.openxmlformats.org/officeDocument/2006/relationships/hyperlink" Target="http://sta.education.gov.uk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khanacademy.org/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E7B26-06D0-4AB1-9BC0-3BA623FDF6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" y="1600200"/>
            <a:ext cx="7772400" cy="2746375"/>
          </a:xfrm>
        </p:spPr>
        <p:txBody>
          <a:bodyPr>
            <a:normAutofit fontScale="90000"/>
          </a:bodyPr>
          <a:lstStyle/>
          <a:p>
            <a:pPr algn="l"/>
            <a:r>
              <a:rPr lang="en-GB" sz="73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Numeracy </a:t>
            </a:r>
            <a:br>
              <a:rPr lang="en-GB" sz="7300" dirty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en-GB" sz="73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Professional Skills Test</a:t>
            </a:r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F1A75AB-77FA-4788-BC33-B248B697D608}"/>
              </a:ext>
            </a:extLst>
          </p:cNvPr>
          <p:cNvSpPr txBox="1"/>
          <p:nvPr/>
        </p:nvSpPr>
        <p:spPr>
          <a:xfrm>
            <a:off x="248412" y="5677788"/>
            <a:ext cx="75239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© Dr Kinga </a:t>
            </a:r>
            <a:r>
              <a:rPr lang="en-GB" sz="1200" dirty="0" err="1"/>
              <a:t>Zaczek</a:t>
            </a:r>
            <a:r>
              <a:rPr lang="en-GB" sz="1200" dirty="0"/>
              <a:t>, Royal Holloway, University of London. Reviewer: Frances </a:t>
            </a:r>
            <a:r>
              <a:rPr lang="en-GB" sz="1200" dirty="0" err="1"/>
              <a:t>Whalley</a:t>
            </a:r>
            <a:r>
              <a:rPr lang="en-GB" sz="1200" dirty="0"/>
              <a:t>, University of Hertfordshire</a:t>
            </a:r>
          </a:p>
          <a:p>
            <a:r>
              <a:rPr lang="en-GB" sz="1200" dirty="0"/>
              <a:t>All </a:t>
            </a:r>
            <a:r>
              <a:rPr lang="en-GB" sz="1200" dirty="0" err="1"/>
              <a:t>mccp</a:t>
            </a:r>
            <a:r>
              <a:rPr lang="en-GB" sz="1200" dirty="0"/>
              <a:t> resources are released under a creative commons licence, </a:t>
            </a:r>
            <a:r>
              <a:rPr lang="en-GB" sz="1200" dirty="0">
                <a:hlinkClick r:id="rId2"/>
              </a:rPr>
              <a:t>www.mathcentre.ac.uk</a:t>
            </a:r>
            <a:endParaRPr lang="en-GB" sz="1200" dirty="0"/>
          </a:p>
        </p:txBody>
      </p:sp>
      <p:pic>
        <p:nvPicPr>
          <p:cNvPr id="10" name="Picture 9" descr="Creative Commons BY NC SA logo" title="Copyright information">
            <a:extLst>
              <a:ext uri="{FF2B5EF4-FFF2-40B4-BE49-F238E27FC236}">
                <a16:creationId xmlns:a16="http://schemas.microsoft.com/office/drawing/2014/main" id="{6786107C-113A-4CFF-BBBD-DC0407808EF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7997" y="5739343"/>
            <a:ext cx="1144144" cy="40011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34BAF14-1001-4DF7-AC3B-45B105B48172}"/>
              </a:ext>
            </a:extLst>
          </p:cNvPr>
          <p:cNvSpPr txBox="1"/>
          <p:nvPr/>
        </p:nvSpPr>
        <p:spPr>
          <a:xfrm>
            <a:off x="0" y="6477000"/>
            <a:ext cx="9144000" cy="40011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b="1" dirty="0">
                <a:solidFill>
                  <a:schemeClr val="bg1"/>
                </a:solidFill>
              </a:rPr>
              <a:t>www.sigma-network.ac.uk                                                    Numeracy Professional Skills</a:t>
            </a:r>
          </a:p>
        </p:txBody>
      </p:sp>
      <p:pic>
        <p:nvPicPr>
          <p:cNvPr id="8" name="Picture 7" descr="mathcentre community project logo" title="Logo">
            <a:extLst>
              <a:ext uri="{FF2B5EF4-FFF2-40B4-BE49-F238E27FC236}">
                <a16:creationId xmlns:a16="http://schemas.microsoft.com/office/drawing/2014/main" id="{E7192004-9DB6-467E-B362-7AEE4FDEC6C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133600"/>
          </a:xfrm>
          <a:prstGeom prst="rect">
            <a:avLst/>
          </a:prstGeom>
        </p:spPr>
      </p:pic>
      <p:pic>
        <p:nvPicPr>
          <p:cNvPr id="5" name="Picture 4" descr="Logo: sigma Network for excellence in mathematics &amp; statistics support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2118" y="0"/>
            <a:ext cx="3311882" cy="1288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7296443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C28B500-66B5-45F9-8FE3-81CCDBAAB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Sample questions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5EC01B-B8DB-4647-A480-C60D6DC5E0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3000"/>
              </a:spcAft>
              <a:buNone/>
              <a:defRPr/>
            </a:pPr>
            <a:r>
              <a:rPr lang="en-GB" dirty="0">
                <a:solidFill>
                  <a:srgbClr val="1F497D">
                    <a:lumMod val="75000"/>
                  </a:srgbClr>
                </a:solidFill>
              </a:rPr>
              <a:t>In the following ten slides there are: </a:t>
            </a:r>
          </a:p>
          <a:p>
            <a:pPr marL="457200" lvl="0" indent="-457200">
              <a:spcBef>
                <a:spcPts val="0"/>
              </a:spcBef>
              <a:spcAft>
                <a:spcPts val="3000"/>
              </a:spcAft>
              <a:buFontTx/>
              <a:buChar char="-"/>
              <a:defRPr/>
            </a:pPr>
            <a:r>
              <a:rPr lang="en-GB" dirty="0">
                <a:solidFill>
                  <a:srgbClr val="1F497D">
                    <a:lumMod val="75000"/>
                  </a:srgbClr>
                </a:solidFill>
              </a:rPr>
              <a:t>5 mental arithmetic questions (timed at 55 seconds each) and </a:t>
            </a:r>
          </a:p>
          <a:p>
            <a:pPr marL="457200" lvl="0" indent="-457200">
              <a:spcBef>
                <a:spcPts val="0"/>
              </a:spcBef>
              <a:spcAft>
                <a:spcPts val="3000"/>
              </a:spcAft>
              <a:buFontTx/>
              <a:buChar char="-"/>
              <a:defRPr/>
            </a:pPr>
            <a:r>
              <a:rPr lang="en-GB" dirty="0">
                <a:solidFill>
                  <a:srgbClr val="1F497D">
                    <a:lumMod val="75000"/>
                  </a:srgbClr>
                </a:solidFill>
              </a:rPr>
              <a:t>5 written data and arithmetic questions (with no time set up)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2176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C20CA-38CB-4C91-9F2E-92A89DDBB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latinLnBrk="0" hangingPunct="1"/>
            <a:r>
              <a:rPr lang="en-GB" sz="36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Mental Arithmetic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C0E21E-3C89-47E1-9E27-9DCB1B943C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lvl="0" indent="0" algn="ctr">
              <a:spcBef>
                <a:spcPts val="0"/>
              </a:spcBef>
              <a:spcAft>
                <a:spcPts val="3000"/>
              </a:spcAft>
              <a:buNone/>
              <a:defRPr/>
            </a:pPr>
            <a:r>
              <a:rPr lang="en-GB" sz="4400" b="1" dirty="0">
                <a:solidFill>
                  <a:srgbClr val="1F497D">
                    <a:lumMod val="75000"/>
                  </a:srgbClr>
                </a:solidFill>
              </a:rPr>
              <a:t>Are you ready?</a:t>
            </a:r>
            <a:endParaRPr lang="en-GB" sz="4400" dirty="0">
              <a:solidFill>
                <a:srgbClr val="1F497D">
                  <a:lumMod val="75000"/>
                </a:srgbClr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57326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5AF3C-9182-43F5-A3F0-79CD83C5D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latinLnBrk="0" hangingPunct="1"/>
            <a:r>
              <a:rPr lang="en-GB" sz="36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Mental Arithmetic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F6C081A-20EE-467D-A5AF-CFD3D3F60E7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lvl="0" indent="0">
                  <a:spcBef>
                    <a:spcPts val="0"/>
                  </a:spcBef>
                  <a:spcAft>
                    <a:spcPts val="3000"/>
                  </a:spcAft>
                  <a:buNone/>
                  <a:defRPr/>
                </a:pPr>
                <a:r>
                  <a:rPr lang="en-GB" b="1" dirty="0">
                    <a:solidFill>
                      <a:srgbClr val="1F497D">
                        <a:lumMod val="75000"/>
                      </a:srgbClr>
                    </a:solidFill>
                  </a:rPr>
                  <a:t>Question 1</a:t>
                </a:r>
              </a:p>
              <a:p>
                <a:pPr marL="0" lvl="0" indent="0">
                  <a:spcBef>
                    <a:spcPts val="0"/>
                  </a:spcBef>
                  <a:spcAft>
                    <a:spcPts val="1200"/>
                  </a:spcAft>
                  <a:buNone/>
                  <a:defRPr/>
                </a:pPr>
                <a:r>
                  <a:rPr lang="en-GB" dirty="0">
                    <a:solidFill>
                      <a:srgbClr val="1F497D">
                        <a:lumMod val="75000"/>
                      </a:srgbClr>
                    </a:solidFill>
                  </a:rPr>
                  <a:t>In a class of 32 pupils,  4 have brown eyes. </a:t>
                </a:r>
              </a:p>
              <a:p>
                <a:pPr marL="0" lvl="0" indent="0">
                  <a:spcBef>
                    <a:spcPts val="0"/>
                  </a:spcBef>
                  <a:spcAft>
                    <a:spcPts val="600"/>
                  </a:spcAft>
                  <a:buNone/>
                  <a:defRPr/>
                </a:pPr>
                <a:r>
                  <a:rPr lang="en-GB" dirty="0">
                    <a:solidFill>
                      <a:srgbClr val="1F497D">
                        <a:lumMod val="75000"/>
                      </a:srgbClr>
                    </a:solidFill>
                  </a:rPr>
                  <a:t>What fraction of the class does not have brown eyes?</a:t>
                </a:r>
              </a:p>
              <a:p>
                <a:pPr marL="0" lvl="0" indent="0">
                  <a:spcBef>
                    <a:spcPts val="0"/>
                  </a:spcBef>
                  <a:spcAft>
                    <a:spcPts val="600"/>
                  </a:spcAft>
                  <a:buNone/>
                  <a:defRPr/>
                </a:pPr>
                <a:r>
                  <a:rPr lang="en-GB" dirty="0">
                    <a:solidFill>
                      <a:srgbClr val="1F497D">
                        <a:lumMod val="75000"/>
                      </a:srgbClr>
                    </a:solidFill>
                  </a:rPr>
                  <a:t>Give your answer in its lowest terms.</a:t>
                </a:r>
              </a:p>
              <a:p>
                <a:pPr marL="0" lvl="0" indent="0">
                  <a:spcBef>
                    <a:spcPts val="0"/>
                  </a:spcBef>
                  <a:spcAft>
                    <a:spcPts val="600"/>
                  </a:spcAft>
                  <a:buNone/>
                  <a:defRPr/>
                </a:pPr>
                <a:endParaRPr lang="en-GB" sz="3000" dirty="0">
                  <a:solidFill>
                    <a:srgbClr val="1F497D">
                      <a:lumMod val="75000"/>
                    </a:srgbClr>
                  </a:solidFill>
                </a:endParaRPr>
              </a:p>
              <a:p>
                <a:pPr marL="0" lvl="0" indent="0">
                  <a:spcBef>
                    <a:spcPts val="0"/>
                  </a:spcBef>
                  <a:spcAft>
                    <a:spcPts val="600"/>
                  </a:spcAft>
                  <a:buNone/>
                  <a:defRPr/>
                </a:pPr>
                <a:r>
                  <a:rPr lang="en-GB" dirty="0">
                    <a:solidFill>
                      <a:srgbClr val="1F497D">
                        <a:lumMod val="75000"/>
                      </a:srgbClr>
                    </a:solidFill>
                  </a:rPr>
                  <a:t>Answer: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solidFill>
                              <a:srgbClr val="1F497D">
                                <a:lumMod val="75000"/>
                              </a:srgb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solidFill>
                              <a:srgbClr val="1F497D">
                                <a:lumMod val="75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            </m:t>
                        </m:r>
                      </m:num>
                      <m:den>
                        <m:r>
                          <a:rPr lang="en-GB" i="1">
                            <a:solidFill>
                              <a:srgbClr val="1F497D">
                                <a:lumMod val="75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endParaRPr lang="en-GB" dirty="0">
                  <a:solidFill>
                    <a:srgbClr val="1F497D">
                      <a:lumMod val="75000"/>
                    </a:srgbClr>
                  </a:solidFill>
                </a:endParaRPr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F6C081A-20EE-467D-A5AF-CFD3D3F60E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481" t="-1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ounded Rectangle 6" descr="Numerator of fraction placeholder"/>
          <p:cNvSpPr/>
          <p:nvPr/>
        </p:nvSpPr>
        <p:spPr>
          <a:xfrm>
            <a:off x="2027583" y="4210739"/>
            <a:ext cx="609600" cy="457200"/>
          </a:xfrm>
          <a:prstGeom prst="round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8" name="Rounded Rectangle 7" descr="Denominator of fraction placeholder"/>
          <p:cNvSpPr/>
          <p:nvPr/>
        </p:nvSpPr>
        <p:spPr>
          <a:xfrm>
            <a:off x="2027583" y="4878387"/>
            <a:ext cx="609600" cy="457200"/>
          </a:xfrm>
          <a:prstGeom prst="round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7570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5000" advClick="0" advTm="55000"/>
    </mc:Choice>
    <mc:Fallback xmlns="">
      <p:transition spd="slow" advClick="0" advTm="5500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68368-49CC-4D34-9E92-19CC292D3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latinLnBrk="0" hangingPunct="1"/>
            <a:r>
              <a:rPr lang="en-GB" sz="36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Mental Arithmetic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1F826-467D-44CF-8B82-34143567A8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3000"/>
              </a:spcAft>
              <a:buNone/>
              <a:defRPr/>
            </a:pPr>
            <a:r>
              <a:rPr lang="en-GB" b="1" dirty="0">
                <a:solidFill>
                  <a:srgbClr val="1F497D">
                    <a:lumMod val="75000"/>
                  </a:srgbClr>
                </a:solidFill>
              </a:rPr>
              <a:t>Question 2</a:t>
            </a:r>
          </a:p>
          <a:p>
            <a:pPr marL="0" lvl="0" indent="0"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GB" dirty="0">
                <a:solidFill>
                  <a:srgbClr val="1F497D">
                    <a:lumMod val="75000"/>
                  </a:srgbClr>
                </a:solidFill>
              </a:rPr>
              <a:t>What is two point one five multiplied by three hundred?</a:t>
            </a:r>
          </a:p>
          <a:p>
            <a:pPr marL="0" lvl="0" indent="0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GB" dirty="0">
              <a:solidFill>
                <a:srgbClr val="1F497D">
                  <a:lumMod val="75000"/>
                </a:srgbClr>
              </a:solidFill>
            </a:endParaRPr>
          </a:p>
          <a:p>
            <a:pPr marL="0" lvl="0" indent="0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GB" dirty="0">
                <a:solidFill>
                  <a:srgbClr val="1F497D">
                    <a:lumMod val="75000"/>
                  </a:srgbClr>
                </a:solidFill>
              </a:rPr>
              <a:t>Answer: __________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8867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5000" advClick="0" advTm="55000"/>
    </mc:Choice>
    <mc:Fallback xmlns="">
      <p:transition spd="slow" advClick="0" advTm="5500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448866-1056-4DB8-B32B-296844D1A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latinLnBrk="0" hangingPunct="1"/>
            <a:r>
              <a:rPr lang="en-GB" sz="36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Mental Arithmetic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808F9D-B541-4F94-8A67-8794FF181B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3000"/>
              </a:spcAft>
              <a:buNone/>
              <a:defRPr/>
            </a:pPr>
            <a:r>
              <a:rPr lang="en-GB" b="1" dirty="0">
                <a:solidFill>
                  <a:srgbClr val="1F497D">
                    <a:lumMod val="75000"/>
                  </a:srgbClr>
                </a:solidFill>
              </a:rPr>
              <a:t>Question 3</a:t>
            </a:r>
          </a:p>
          <a:p>
            <a:pPr marL="0" lvl="0" indent="0"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GB" dirty="0">
                <a:solidFill>
                  <a:srgbClr val="1F497D">
                    <a:lumMod val="75000"/>
                  </a:srgbClr>
                </a:solidFill>
              </a:rPr>
              <a:t>Two primary schools in the same county are 120 miles away from each other.</a:t>
            </a:r>
          </a:p>
          <a:p>
            <a:pPr marL="0" lv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GB" dirty="0">
                <a:solidFill>
                  <a:srgbClr val="1F497D">
                    <a:lumMod val="75000"/>
                  </a:srgbClr>
                </a:solidFill>
              </a:rPr>
              <a:t>As an approximation, 8 kilometres is equal to 5 miles.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GB" dirty="0">
                <a:solidFill>
                  <a:srgbClr val="1F497D">
                    <a:lumMod val="75000"/>
                  </a:srgbClr>
                </a:solidFill>
              </a:rPr>
              <a:t>Using this approximation, how far in kilometres are these two schools away from each other?</a:t>
            </a:r>
          </a:p>
          <a:p>
            <a:pPr marL="0" lvl="0" indent="0">
              <a:spcBef>
                <a:spcPts val="0"/>
              </a:spcBef>
              <a:buNone/>
            </a:pPr>
            <a:endParaRPr lang="en-GB" dirty="0">
              <a:solidFill>
                <a:srgbClr val="1F497D">
                  <a:lumMod val="75000"/>
                </a:srgbClr>
              </a:solidFill>
            </a:endParaRPr>
          </a:p>
          <a:p>
            <a:pPr marL="0" lvl="0" indent="0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GB" dirty="0">
                <a:solidFill>
                  <a:srgbClr val="1F497D">
                    <a:lumMod val="75000"/>
                  </a:srgbClr>
                </a:solidFill>
              </a:rPr>
              <a:t>Answer: __________ kilometres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779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5000" advClick="0" advTm="55000"/>
    </mc:Choice>
    <mc:Fallback xmlns="">
      <p:transition spd="slow" advClick="0" advTm="5500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66914-474C-47DE-A660-05E0B3B00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latinLnBrk="0" hangingPunct="1"/>
            <a:r>
              <a:rPr lang="en-GB" sz="36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Mental Arithmetic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0A491C-967D-4C9D-993B-C7AFCBCC96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3000"/>
              </a:spcAft>
              <a:buNone/>
              <a:defRPr/>
            </a:pPr>
            <a:r>
              <a:rPr lang="en-GB" b="1" dirty="0">
                <a:solidFill>
                  <a:srgbClr val="1F497D">
                    <a:lumMod val="75000"/>
                  </a:srgbClr>
                </a:solidFill>
              </a:rPr>
              <a:t>Question 4</a:t>
            </a:r>
          </a:p>
          <a:p>
            <a:pPr marL="0" lvl="0" indent="0"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GB" dirty="0">
                <a:solidFill>
                  <a:srgbClr val="1F497D">
                    <a:lumMod val="75000"/>
                  </a:srgbClr>
                </a:solidFill>
              </a:rPr>
              <a:t>Last year there were 120 pupils in Year 4. This year this number increased by five percent. </a:t>
            </a:r>
          </a:p>
          <a:p>
            <a:pPr marL="0" lvl="0" indent="0"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GB" dirty="0">
                <a:solidFill>
                  <a:srgbClr val="1F497D">
                    <a:lumMod val="75000"/>
                  </a:srgbClr>
                </a:solidFill>
              </a:rPr>
              <a:t>How many pupils are in Year 4 this year?</a:t>
            </a:r>
          </a:p>
          <a:p>
            <a:pPr marL="0" lvl="0" indent="0">
              <a:spcBef>
                <a:spcPts val="0"/>
              </a:spcBef>
              <a:buNone/>
            </a:pPr>
            <a:endParaRPr lang="en-GB" dirty="0">
              <a:solidFill>
                <a:srgbClr val="1F497D">
                  <a:lumMod val="75000"/>
                </a:srgbClr>
              </a:solidFill>
            </a:endParaRPr>
          </a:p>
          <a:p>
            <a:pPr marL="0" lvl="0" indent="0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GB" dirty="0">
                <a:solidFill>
                  <a:srgbClr val="1F497D">
                    <a:lumMod val="75000"/>
                  </a:srgbClr>
                </a:solidFill>
              </a:rPr>
              <a:t>Answer: __________ pupils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5591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5000" advClick="0" advTm="55000"/>
    </mc:Choice>
    <mc:Fallback xmlns="">
      <p:transition spd="slow" advClick="0" advTm="5500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DC870-7128-4949-906D-D202C91E0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latinLnBrk="0" hangingPunct="1"/>
            <a:r>
              <a:rPr lang="en-GB" sz="36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Mental Arithmetic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50691-A5F4-4293-80B7-A231BD2127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3000"/>
              </a:spcAft>
              <a:buNone/>
              <a:defRPr/>
            </a:pPr>
            <a:r>
              <a:rPr lang="en-GB" b="1" dirty="0">
                <a:solidFill>
                  <a:srgbClr val="1F497D">
                    <a:lumMod val="75000"/>
                  </a:srgbClr>
                </a:solidFill>
              </a:rPr>
              <a:t>Question 5</a:t>
            </a:r>
          </a:p>
          <a:p>
            <a:pPr marL="0" lvl="0" indent="0"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GB" dirty="0">
                <a:solidFill>
                  <a:srgbClr val="1F497D">
                    <a:lumMod val="75000"/>
                  </a:srgbClr>
                </a:solidFill>
              </a:rPr>
              <a:t>In a year group of 140 pupils, 30% came to school on scooter or by bike. 15 pupils came by bike.</a:t>
            </a:r>
          </a:p>
          <a:p>
            <a:pPr marL="0" lvl="0" indent="0"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GB" dirty="0">
                <a:solidFill>
                  <a:srgbClr val="1F497D">
                    <a:lumMod val="75000"/>
                  </a:srgbClr>
                </a:solidFill>
              </a:rPr>
              <a:t>How many pupils came on scooter?</a:t>
            </a:r>
          </a:p>
          <a:p>
            <a:pPr marL="0" lvl="0" indent="0">
              <a:spcBef>
                <a:spcPts val="0"/>
              </a:spcBef>
              <a:buNone/>
            </a:pPr>
            <a:endParaRPr lang="en-GB" dirty="0">
              <a:solidFill>
                <a:srgbClr val="1F497D">
                  <a:lumMod val="75000"/>
                </a:srgbClr>
              </a:solidFill>
            </a:endParaRPr>
          </a:p>
          <a:p>
            <a:pPr marL="0" lvl="0" indent="0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GB" dirty="0">
                <a:solidFill>
                  <a:srgbClr val="1F497D">
                    <a:lumMod val="75000"/>
                  </a:srgbClr>
                </a:solidFill>
              </a:rPr>
              <a:t>Answer: __________ pupils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4259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5000" advClick="0" advTm="55000"/>
    </mc:Choice>
    <mc:Fallback xmlns="">
      <p:transition spd="slow" advClick="0" advTm="5500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C4442-610F-41FD-ADB4-0997D79AE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latinLnBrk="0" hangingPunct="1"/>
            <a:r>
              <a:rPr lang="en-GB" sz="36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Mental Arithmetic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69D268C-97C7-4544-A8BF-9B68D5BFA36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lvl="0" indent="0">
                  <a:spcBef>
                    <a:spcPts val="0"/>
                  </a:spcBef>
                  <a:spcAft>
                    <a:spcPts val="3000"/>
                  </a:spcAft>
                  <a:buNone/>
                  <a:defRPr/>
                </a:pPr>
                <a:r>
                  <a:rPr lang="en-GB" b="1" dirty="0">
                    <a:solidFill>
                      <a:srgbClr val="1F497D">
                        <a:lumMod val="75000"/>
                      </a:srgbClr>
                    </a:solidFill>
                  </a:rPr>
                  <a:t>Answers:</a:t>
                </a:r>
              </a:p>
              <a:p>
                <a:pPr marL="0" lvl="0" indent="0">
                  <a:spcBef>
                    <a:spcPts val="0"/>
                  </a:spcBef>
                  <a:spcAft>
                    <a:spcPts val="1200"/>
                  </a:spcAft>
                  <a:buNone/>
                  <a:defRPr/>
                </a:pPr>
                <a:r>
                  <a:rPr lang="en-GB" dirty="0">
                    <a:solidFill>
                      <a:srgbClr val="1F497D">
                        <a:lumMod val="75000"/>
                      </a:srgbClr>
                    </a:solidFill>
                  </a:rPr>
                  <a:t>Q1:	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en-GB" i="1">
                            <a:solidFill>
                              <a:srgbClr val="1F497D">
                                <a:lumMod val="75000"/>
                              </a:srgb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solidFill>
                              <a:srgbClr val="1F497D">
                                <a:lumMod val="75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GB" i="1">
                            <a:solidFill>
                              <a:srgbClr val="1F497D">
                                <a:lumMod val="75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endParaRPr lang="en-GB" dirty="0">
                  <a:solidFill>
                    <a:srgbClr val="1F497D">
                      <a:lumMod val="75000"/>
                    </a:srgbClr>
                  </a:solidFill>
                </a:endParaRPr>
              </a:p>
              <a:p>
                <a:pPr marL="0" lvl="0" indent="0">
                  <a:spcBef>
                    <a:spcPts val="0"/>
                  </a:spcBef>
                  <a:spcAft>
                    <a:spcPts val="1200"/>
                  </a:spcAft>
                  <a:buNone/>
                  <a:defRPr/>
                </a:pPr>
                <a:r>
                  <a:rPr lang="en-GB" dirty="0">
                    <a:solidFill>
                      <a:srgbClr val="1F497D">
                        <a:lumMod val="75000"/>
                      </a:srgbClr>
                    </a:solidFill>
                  </a:rPr>
                  <a:t>Q2:	645</a:t>
                </a:r>
              </a:p>
              <a:p>
                <a:pPr marL="0" lvl="0" indent="0">
                  <a:spcBef>
                    <a:spcPts val="0"/>
                  </a:spcBef>
                  <a:spcAft>
                    <a:spcPts val="1200"/>
                  </a:spcAft>
                  <a:buNone/>
                  <a:defRPr/>
                </a:pPr>
                <a:r>
                  <a:rPr lang="en-GB" dirty="0">
                    <a:solidFill>
                      <a:srgbClr val="1F497D">
                        <a:lumMod val="75000"/>
                      </a:srgbClr>
                    </a:solidFill>
                  </a:rPr>
                  <a:t>Q3:	192 km</a:t>
                </a:r>
              </a:p>
              <a:p>
                <a:pPr marL="0" lvl="0" indent="0">
                  <a:spcBef>
                    <a:spcPts val="0"/>
                  </a:spcBef>
                  <a:spcAft>
                    <a:spcPts val="1200"/>
                  </a:spcAft>
                  <a:buNone/>
                  <a:defRPr/>
                </a:pPr>
                <a:r>
                  <a:rPr lang="en-GB" dirty="0">
                    <a:solidFill>
                      <a:srgbClr val="1F497D">
                        <a:lumMod val="75000"/>
                      </a:srgbClr>
                    </a:solidFill>
                  </a:rPr>
                  <a:t>Q4:	126 pupils</a:t>
                </a:r>
              </a:p>
              <a:p>
                <a:pPr marL="0" lvl="0" indent="0">
                  <a:spcBef>
                    <a:spcPts val="0"/>
                  </a:spcBef>
                  <a:spcAft>
                    <a:spcPts val="1200"/>
                  </a:spcAft>
                  <a:buNone/>
                  <a:defRPr/>
                </a:pPr>
                <a:r>
                  <a:rPr lang="en-GB" dirty="0">
                    <a:solidFill>
                      <a:srgbClr val="1F497D">
                        <a:lumMod val="75000"/>
                      </a:srgbClr>
                    </a:solidFill>
                  </a:rPr>
                  <a:t>Q5:	27 pupils</a:t>
                </a:r>
                <a:endParaRPr lang="en-GB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469D268C-97C7-4544-A8BF-9B68D5BFA36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1481" t="-1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728727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3439AE-9C66-41F9-A75F-0E084037D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latinLnBrk="0" hangingPunct="1"/>
            <a:r>
              <a:rPr lang="en-GB" sz="36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Written Data and Arithmetic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D8F814-541B-4A3D-9E15-BFF547B8BB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lvl="0" indent="0" algn="ctr">
              <a:spcBef>
                <a:spcPts val="0"/>
              </a:spcBef>
              <a:spcAft>
                <a:spcPts val="3000"/>
              </a:spcAft>
              <a:buNone/>
              <a:defRPr/>
            </a:pPr>
            <a:r>
              <a:rPr lang="en-GB" sz="4400" b="1" dirty="0">
                <a:solidFill>
                  <a:srgbClr val="1F497D">
                    <a:lumMod val="75000"/>
                  </a:srgbClr>
                </a:solidFill>
              </a:rPr>
              <a:t>Are you ready?</a:t>
            </a:r>
            <a:endParaRPr lang="en-GB" sz="4400" dirty="0">
              <a:solidFill>
                <a:srgbClr val="1F497D">
                  <a:lumMod val="75000"/>
                </a:srgbClr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88755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7662F-A09A-4B37-AEC3-7AF59A24B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latinLnBrk="0" hangingPunct="1"/>
            <a:r>
              <a:rPr lang="en-GB" sz="36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Written Data and Arithmetic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3736B9-FE1A-41A9-9913-97A98D98A8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98783" y="1600198"/>
            <a:ext cx="5105400" cy="4525963"/>
          </a:xfrm>
        </p:spPr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spcAft>
                <a:spcPts val="3000"/>
              </a:spcAft>
              <a:buNone/>
              <a:defRPr/>
            </a:pPr>
            <a:r>
              <a:rPr lang="en-GB" b="1" dirty="0">
                <a:solidFill>
                  <a:srgbClr val="1F497D">
                    <a:lumMod val="75000"/>
                  </a:srgbClr>
                </a:solidFill>
              </a:rPr>
              <a:t>Question 6</a:t>
            </a:r>
          </a:p>
          <a:p>
            <a:pPr marL="0" lvl="0" indent="0">
              <a:spcBef>
                <a:spcPts val="0"/>
              </a:spcBef>
              <a:buNone/>
              <a:defRPr/>
            </a:pPr>
            <a:r>
              <a:rPr lang="en-GB" dirty="0">
                <a:solidFill>
                  <a:srgbClr val="1F497D">
                    <a:lumMod val="75000"/>
                  </a:srgbClr>
                </a:solidFill>
              </a:rPr>
              <a:t>This bar chart shows the number </a:t>
            </a:r>
          </a:p>
          <a:p>
            <a:pPr marL="0" lvl="0" indent="0">
              <a:spcBef>
                <a:spcPts val="0"/>
              </a:spcBef>
              <a:buNone/>
              <a:defRPr/>
            </a:pPr>
            <a:r>
              <a:rPr lang="en-GB" dirty="0">
                <a:solidFill>
                  <a:srgbClr val="1F497D">
                    <a:lumMod val="75000"/>
                  </a:srgbClr>
                </a:solidFill>
              </a:rPr>
              <a:t>of hours pupils spend watching TV in a week.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GB" dirty="0">
                <a:solidFill>
                  <a:srgbClr val="1F497D">
                    <a:lumMod val="75000"/>
                  </a:srgbClr>
                </a:solidFill>
              </a:rPr>
              <a:t>How many pupils were surveyed?</a:t>
            </a:r>
          </a:p>
          <a:p>
            <a:pPr marL="0" lvl="0" indent="0">
              <a:spcBef>
                <a:spcPts val="0"/>
              </a:spcBef>
              <a:buNone/>
            </a:pPr>
            <a:endParaRPr lang="en-GB" dirty="0">
              <a:solidFill>
                <a:srgbClr val="1F497D">
                  <a:lumMod val="75000"/>
                </a:srgbClr>
              </a:solidFill>
            </a:endParaRPr>
          </a:p>
          <a:p>
            <a:pPr marL="0" lvl="0" indent="0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GB" dirty="0">
                <a:solidFill>
                  <a:srgbClr val="1F497D">
                    <a:lumMod val="75000"/>
                  </a:srgbClr>
                </a:solidFill>
              </a:rPr>
              <a:t>Answer: __________ pupils</a:t>
            </a:r>
          </a:p>
          <a:p>
            <a:endParaRPr lang="en-GB" dirty="0"/>
          </a:p>
        </p:txBody>
      </p:sp>
      <p:graphicFrame>
        <p:nvGraphicFramePr>
          <p:cNvPr id="9" name="Content Placeholder 8" descr="Bar chart: x axis labelled TV watching (hours). y axis labelled Number of pupils. Bars from left to right: TV 3, pupils 10; TV 4, pupils 9; TV 5, pupils 8; TV 6, pupils 8; TV 7, pupils 10; TV 8, pupils 12; TV 9, pupils 15; TV 10, pupils 7; TV 11, pupils 4; TV 12, pupils 4; TV 13, pupils 3; TV 14, pupils 0. " title="Bar chart">
            <a:extLst>
              <a:ext uri="{FF2B5EF4-FFF2-40B4-BE49-F238E27FC236}">
                <a16:creationId xmlns:a16="http://schemas.microsoft.com/office/drawing/2014/main" id="{01A8235B-FED3-41D3-9D05-58336916E11D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66215059"/>
              </p:ext>
            </p:extLst>
          </p:nvPr>
        </p:nvGraphicFramePr>
        <p:xfrm>
          <a:off x="5181600" y="2153179"/>
          <a:ext cx="3962400" cy="34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37931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15924-7826-46CE-8020-F15E324451E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75000"/>
            </a:schemeClr>
          </a:solidFill>
        </p:spPr>
        <p:txBody>
          <a:bodyPr/>
          <a:lstStyle/>
          <a:p>
            <a:pPr marL="360000" algn="l" rtl="0" eaLnBrk="1" latinLnBrk="0" hangingPunct="1"/>
            <a:r>
              <a:rPr lang="en-GB" sz="36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Overview of the test</a:t>
            </a:r>
            <a:endParaRPr lang="en-GB" dirty="0">
              <a:effectLst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80CD4D-DE68-4801-8A86-480521B20D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  <a:defRPr/>
            </a:pPr>
            <a:r>
              <a:rPr lang="en-GB" dirty="0"/>
              <a:t>Anyone who is going into teaching must pass the numeracy and literacy skills tests</a:t>
            </a:r>
          </a:p>
          <a:p>
            <a:pPr>
              <a:spcAft>
                <a:spcPts val="600"/>
              </a:spcAft>
              <a:defRPr/>
            </a:pPr>
            <a:r>
              <a:rPr lang="en-GB" dirty="0"/>
              <a:t>Introduced to ensure all teachers are fully competent in numeracy (and literacy), regardless of their subject </a:t>
            </a:r>
          </a:p>
          <a:p>
            <a:pPr>
              <a:spcAft>
                <a:spcPts val="600"/>
              </a:spcAft>
              <a:defRPr/>
            </a:pPr>
            <a:r>
              <a:rPr lang="en-GB" dirty="0"/>
              <a:t>It is an additional requirement to the GCSE grade C equivalence entry requirement</a:t>
            </a:r>
          </a:p>
          <a:p>
            <a:pPr>
              <a:spcAft>
                <a:spcPts val="600"/>
              </a:spcAft>
              <a:defRPr/>
            </a:pPr>
            <a:r>
              <a:rPr lang="en-GB" dirty="0"/>
              <a:t>Set in the context of the professional role of a teacher</a:t>
            </a:r>
          </a:p>
          <a:p>
            <a:pPr>
              <a:spcAft>
                <a:spcPts val="600"/>
              </a:spcAft>
              <a:defRPr/>
            </a:pPr>
            <a:r>
              <a:rPr lang="en-GB" dirty="0"/>
              <a:t>To assess the use of real data and information which teachers are likely to encounter</a:t>
            </a:r>
          </a:p>
          <a:p>
            <a:pPr>
              <a:spcAft>
                <a:spcPts val="600"/>
              </a:spcAft>
              <a:defRPr/>
            </a:pPr>
            <a:r>
              <a:rPr lang="en-GB" dirty="0"/>
              <a:t>Delivered on computers in approved test centres</a:t>
            </a:r>
          </a:p>
          <a:p>
            <a:pPr>
              <a:spcAft>
                <a:spcPts val="600"/>
              </a:spcAft>
              <a:defRPr/>
            </a:pPr>
            <a:endParaRPr lang="en-GB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35157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1196D5-41AA-4715-9ED3-F7BD36528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latinLnBrk="0" hangingPunct="1"/>
            <a:r>
              <a:rPr lang="en-GB" sz="36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Written Data and Arithmetic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262F1D-6532-4921-B355-D969F0C44A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8600" y="1600200"/>
            <a:ext cx="4955400" cy="4525963"/>
          </a:xfrm>
        </p:spPr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spcAft>
                <a:spcPts val="3000"/>
              </a:spcAft>
              <a:buNone/>
              <a:defRPr/>
            </a:pPr>
            <a:r>
              <a:rPr lang="en-GB" b="1" dirty="0">
                <a:solidFill>
                  <a:srgbClr val="1F497D">
                    <a:lumMod val="75000"/>
                  </a:srgbClr>
                </a:solidFill>
              </a:rPr>
              <a:t>Question 7</a:t>
            </a:r>
          </a:p>
          <a:p>
            <a:pPr marL="0" lvl="0" indent="0">
              <a:spcBef>
                <a:spcPts val="0"/>
              </a:spcBef>
              <a:buNone/>
              <a:defRPr/>
            </a:pPr>
            <a:r>
              <a:rPr lang="en-GB" dirty="0">
                <a:solidFill>
                  <a:srgbClr val="1F497D">
                    <a:lumMod val="75000"/>
                  </a:srgbClr>
                </a:solidFill>
              </a:rPr>
              <a:t>This bar chart shows the number of hours pupils spend watching TV in a week. 90 pupils were surveyed.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GB" dirty="0">
                <a:solidFill>
                  <a:srgbClr val="1F497D">
                    <a:lumMod val="75000"/>
                  </a:srgbClr>
                </a:solidFill>
              </a:rPr>
              <a:t>What is the range of time spent 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GB" dirty="0">
                <a:solidFill>
                  <a:srgbClr val="1F497D">
                    <a:lumMod val="75000"/>
                  </a:srgbClr>
                </a:solidFill>
              </a:rPr>
              <a:t>on watching TV?</a:t>
            </a:r>
          </a:p>
          <a:p>
            <a:pPr marL="0" lvl="0" indent="0">
              <a:spcBef>
                <a:spcPts val="0"/>
              </a:spcBef>
              <a:buNone/>
            </a:pPr>
            <a:endParaRPr lang="en-GB" dirty="0">
              <a:solidFill>
                <a:srgbClr val="1F497D">
                  <a:lumMod val="75000"/>
                </a:srgbClr>
              </a:solidFill>
            </a:endParaRPr>
          </a:p>
          <a:p>
            <a:pPr marL="0" lvl="0" indent="0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GB" dirty="0">
                <a:solidFill>
                  <a:srgbClr val="1F497D">
                    <a:lumMod val="75000"/>
                  </a:srgbClr>
                </a:solidFill>
              </a:rPr>
              <a:t>Answer: __________ hours</a:t>
            </a:r>
          </a:p>
          <a:p>
            <a:endParaRPr lang="en-GB" dirty="0"/>
          </a:p>
        </p:txBody>
      </p:sp>
      <p:graphicFrame>
        <p:nvGraphicFramePr>
          <p:cNvPr id="9" name="Content Placeholder 8" descr="Bar chart, same as last slide: x axis labelled TV watching (hours). y axis labelled Number of pupils. Bars from left to right: TV 3, pupils 10; TV 4, pupils 9; TV 5, pupils 8; TV 6, pupils 8; TV 7, pupils 10; TV 8, pupils 12; TV 9, pupils 15; TV 10, pupils 7; TV 11, pupils 4; TV 12, pupils 4; TV 13, pupils 3; TV 14, pupils 0. " title="Bar chart">
            <a:extLst>
              <a:ext uri="{FF2B5EF4-FFF2-40B4-BE49-F238E27FC236}">
                <a16:creationId xmlns:a16="http://schemas.microsoft.com/office/drawing/2014/main" id="{E5EAE11E-8E7F-4E32-94E8-DD06904EF69C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78194703"/>
              </p:ext>
            </p:extLst>
          </p:nvPr>
        </p:nvGraphicFramePr>
        <p:xfrm>
          <a:off x="5184000" y="2153181"/>
          <a:ext cx="3960000" cy="34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404512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33023-B852-4976-B9E3-694DE9459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latinLnBrk="0" hangingPunct="1"/>
            <a:r>
              <a:rPr lang="en-GB" sz="36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Written Data and Arithmetic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05BFC5-7876-4BF1-ACC1-1BF14518A4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8600" y="1600200"/>
            <a:ext cx="5105400" cy="4525963"/>
          </a:xfrm>
        </p:spPr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spcAft>
                <a:spcPts val="3000"/>
              </a:spcAft>
              <a:buNone/>
              <a:defRPr/>
            </a:pPr>
            <a:r>
              <a:rPr lang="en-GB" b="1" dirty="0">
                <a:solidFill>
                  <a:srgbClr val="1F497D">
                    <a:lumMod val="75000"/>
                  </a:srgbClr>
                </a:solidFill>
              </a:rPr>
              <a:t>Question 8</a:t>
            </a:r>
          </a:p>
          <a:p>
            <a:pPr marL="0" lvl="0" indent="0">
              <a:spcBef>
                <a:spcPts val="0"/>
              </a:spcBef>
              <a:buNone/>
              <a:defRPr/>
            </a:pPr>
            <a:r>
              <a:rPr lang="en-GB" dirty="0">
                <a:solidFill>
                  <a:srgbClr val="1F497D">
                    <a:lumMod val="75000"/>
                  </a:srgbClr>
                </a:solidFill>
              </a:rPr>
              <a:t>This bar chart shows the number of hours pupils spend watching TV in a week. 90 pupils were surveyed.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GB" dirty="0">
                <a:solidFill>
                  <a:srgbClr val="1F497D">
                    <a:lumMod val="75000"/>
                  </a:srgbClr>
                </a:solidFill>
              </a:rPr>
              <a:t>What is the modal time spent 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GB" dirty="0">
                <a:solidFill>
                  <a:srgbClr val="1F497D">
                    <a:lumMod val="75000"/>
                  </a:srgbClr>
                </a:solidFill>
              </a:rPr>
              <a:t>on watching TV?</a:t>
            </a:r>
          </a:p>
          <a:p>
            <a:pPr marL="0" lvl="0" indent="0">
              <a:spcBef>
                <a:spcPts val="0"/>
              </a:spcBef>
              <a:buNone/>
            </a:pPr>
            <a:endParaRPr lang="en-GB" dirty="0">
              <a:solidFill>
                <a:srgbClr val="1F497D">
                  <a:lumMod val="75000"/>
                </a:srgbClr>
              </a:solidFill>
            </a:endParaRPr>
          </a:p>
          <a:p>
            <a:pPr marL="0" lvl="0" indent="0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GB" dirty="0">
                <a:solidFill>
                  <a:srgbClr val="1F497D">
                    <a:lumMod val="75000"/>
                  </a:srgbClr>
                </a:solidFill>
              </a:rPr>
              <a:t>Answer: __________ hours</a:t>
            </a:r>
          </a:p>
          <a:p>
            <a:endParaRPr lang="en-GB" dirty="0"/>
          </a:p>
        </p:txBody>
      </p:sp>
      <p:graphicFrame>
        <p:nvGraphicFramePr>
          <p:cNvPr id="9" name="Content Placeholder 8" descr="Bar chart, same as last slide: x axis labelled TV watching (hours). y axis labelled Number of pupils. Bars from left to right: TV 3, pupils 10; TV 4, pupils 9; TV 5, pupils 8; TV 6, pupils 8; TV 7, pupils 10; TV 8, pupils 12; TV 9, pupils 15; TV 10, pupils 7; TV 11, pupils 4; TV 12, pupils 4; TV 13, pupils 3; TV 14, pupils 0. " title="Bar chart">
            <a:extLst>
              <a:ext uri="{FF2B5EF4-FFF2-40B4-BE49-F238E27FC236}">
                <a16:creationId xmlns:a16="http://schemas.microsoft.com/office/drawing/2014/main" id="{EA782E9A-7875-420D-A2F2-77B40D00E67D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974478"/>
              </p:ext>
            </p:extLst>
          </p:nvPr>
        </p:nvGraphicFramePr>
        <p:xfrm>
          <a:off x="5187313" y="2153181"/>
          <a:ext cx="3960000" cy="34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798780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E9E7E-7BE2-4361-9810-4B54B4B67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latinLnBrk="0" hangingPunct="1"/>
            <a:r>
              <a:rPr lang="en-GB" sz="36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Written Data and Arithmetic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F77251-B7DD-4B0C-8FBC-D398D9607E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8599" y="1600200"/>
            <a:ext cx="4955401" cy="4525963"/>
          </a:xfrm>
        </p:spPr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spcAft>
                <a:spcPts val="3000"/>
              </a:spcAft>
              <a:buNone/>
              <a:defRPr/>
            </a:pPr>
            <a:r>
              <a:rPr lang="en-GB" b="1" dirty="0">
                <a:solidFill>
                  <a:srgbClr val="1F497D">
                    <a:lumMod val="75000"/>
                  </a:srgbClr>
                </a:solidFill>
              </a:rPr>
              <a:t>Question 9</a:t>
            </a:r>
          </a:p>
          <a:p>
            <a:pPr marL="0" lvl="0" indent="0">
              <a:spcBef>
                <a:spcPts val="0"/>
              </a:spcBef>
              <a:buNone/>
              <a:defRPr/>
            </a:pPr>
            <a:r>
              <a:rPr lang="en-GB" dirty="0">
                <a:solidFill>
                  <a:srgbClr val="1F497D">
                    <a:lumMod val="75000"/>
                  </a:srgbClr>
                </a:solidFill>
              </a:rPr>
              <a:t>This bar chart shows the number of hours pupils spend watching TV in a week. 90 pupils were surveyed.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GB" dirty="0">
                <a:solidFill>
                  <a:srgbClr val="1F497D">
                    <a:lumMod val="75000"/>
                  </a:srgbClr>
                </a:solidFill>
              </a:rPr>
              <a:t>What is the median time spent 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GB" dirty="0">
                <a:solidFill>
                  <a:srgbClr val="1F497D">
                    <a:lumMod val="75000"/>
                  </a:srgbClr>
                </a:solidFill>
              </a:rPr>
              <a:t>on watching TV?</a:t>
            </a:r>
          </a:p>
          <a:p>
            <a:pPr marL="0" lvl="0" indent="0">
              <a:spcBef>
                <a:spcPts val="0"/>
              </a:spcBef>
              <a:buNone/>
            </a:pPr>
            <a:endParaRPr lang="en-GB" dirty="0">
              <a:solidFill>
                <a:srgbClr val="1F497D">
                  <a:lumMod val="75000"/>
                </a:srgbClr>
              </a:solidFill>
            </a:endParaRPr>
          </a:p>
          <a:p>
            <a:pPr marL="0" lvl="0" indent="0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GB" dirty="0">
                <a:solidFill>
                  <a:srgbClr val="1F497D">
                    <a:lumMod val="75000"/>
                  </a:srgbClr>
                </a:solidFill>
              </a:rPr>
              <a:t>Answer: __________ hours</a:t>
            </a:r>
          </a:p>
          <a:p>
            <a:endParaRPr lang="en-GB" dirty="0"/>
          </a:p>
        </p:txBody>
      </p:sp>
      <p:graphicFrame>
        <p:nvGraphicFramePr>
          <p:cNvPr id="9" name="Content Placeholder 8" descr="Bar chart, same as last slide: x axis labelled TV watching (hours). y axis labelled Number of pupils. Bars from left to right: TV 3, pupils 10; TV 4, pupils 9; TV 5, pupils 8; TV 6, pupils 8; TV 7, pupils 10; TV 8, pupils 12; TV 9, pupils 15; TV 10, pupils 7; TV 11, pupils 4; TV 12, pupils 4; TV 13, pupils 3; TV 14, pupils 0. " title="Bar chart">
            <a:extLst>
              <a:ext uri="{FF2B5EF4-FFF2-40B4-BE49-F238E27FC236}">
                <a16:creationId xmlns:a16="http://schemas.microsoft.com/office/drawing/2014/main" id="{8083F391-2FD2-4891-8D97-D10258D0F72E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2719029"/>
              </p:ext>
            </p:extLst>
          </p:nvPr>
        </p:nvGraphicFramePr>
        <p:xfrm>
          <a:off x="5184000" y="2153181"/>
          <a:ext cx="3960000" cy="34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350460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FD3BF-670C-4434-A8AE-9AE536AF8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latinLnBrk="0" hangingPunct="1"/>
            <a:r>
              <a:rPr lang="en-GB" sz="36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Written Data and Arithmetic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BD442B-1382-4E8D-9B06-D5CBDC32DC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8600" y="1600200"/>
            <a:ext cx="5181600" cy="4876800"/>
          </a:xfrm>
        </p:spPr>
        <p:txBody>
          <a:bodyPr>
            <a:normAutofit fontScale="92500"/>
          </a:bodyPr>
          <a:lstStyle/>
          <a:p>
            <a:pPr marL="0" lvl="0" indent="0">
              <a:spcBef>
                <a:spcPts val="0"/>
              </a:spcBef>
              <a:spcAft>
                <a:spcPts val="3000"/>
              </a:spcAft>
              <a:buNone/>
              <a:defRPr/>
            </a:pPr>
            <a:r>
              <a:rPr lang="en-GB" sz="3000" b="1" dirty="0">
                <a:solidFill>
                  <a:srgbClr val="1F497D">
                    <a:lumMod val="75000"/>
                  </a:srgbClr>
                </a:solidFill>
              </a:rPr>
              <a:t>Question 10</a:t>
            </a:r>
          </a:p>
          <a:p>
            <a:pPr marL="0" lvl="0" indent="0">
              <a:spcBef>
                <a:spcPts val="0"/>
              </a:spcBef>
              <a:buNone/>
              <a:defRPr/>
            </a:pPr>
            <a:r>
              <a:rPr lang="en-GB" dirty="0">
                <a:solidFill>
                  <a:srgbClr val="1F497D">
                    <a:lumMod val="75000"/>
                  </a:srgbClr>
                </a:solidFill>
              </a:rPr>
              <a:t>This bar chart shows the number of </a:t>
            </a:r>
          </a:p>
          <a:p>
            <a:pPr marL="0" lvl="0" indent="0">
              <a:spcBef>
                <a:spcPts val="0"/>
              </a:spcBef>
              <a:buNone/>
              <a:defRPr/>
            </a:pPr>
            <a:r>
              <a:rPr lang="en-GB" dirty="0">
                <a:solidFill>
                  <a:srgbClr val="1F497D">
                    <a:lumMod val="75000"/>
                  </a:srgbClr>
                </a:solidFill>
              </a:rPr>
              <a:t>hours pupils spend watching TV </a:t>
            </a:r>
          </a:p>
          <a:p>
            <a:pPr marL="0" lvl="0" indent="0"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GB" dirty="0">
                <a:solidFill>
                  <a:srgbClr val="1F497D">
                    <a:lumMod val="75000"/>
                  </a:srgbClr>
                </a:solidFill>
              </a:rPr>
              <a:t>in a week. 90 pupils were surveyed.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GB" dirty="0">
                <a:solidFill>
                  <a:srgbClr val="1F497D">
                    <a:lumMod val="75000"/>
                  </a:srgbClr>
                </a:solidFill>
              </a:rPr>
              <a:t>What proportion of surveyed pupils </a:t>
            </a:r>
          </a:p>
          <a:p>
            <a:pPr marL="0" lv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GB" dirty="0">
                <a:solidFill>
                  <a:srgbClr val="1F497D">
                    <a:lumMod val="75000"/>
                  </a:srgbClr>
                </a:solidFill>
              </a:rPr>
              <a:t>spend 10 or more hours on watching TV?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GB" dirty="0">
                <a:solidFill>
                  <a:srgbClr val="1F497D">
                    <a:lumMod val="75000"/>
                  </a:srgbClr>
                </a:solidFill>
              </a:rPr>
              <a:t>Give your answer as a decimal.</a:t>
            </a:r>
          </a:p>
          <a:p>
            <a:pPr marL="0" lvl="0" indent="0">
              <a:spcBef>
                <a:spcPts val="0"/>
              </a:spcBef>
              <a:buNone/>
            </a:pPr>
            <a:endParaRPr lang="en-GB" dirty="0">
              <a:solidFill>
                <a:srgbClr val="1F497D">
                  <a:lumMod val="75000"/>
                </a:srgbClr>
              </a:solidFill>
            </a:endParaRPr>
          </a:p>
          <a:p>
            <a:pPr marL="0" lvl="0" indent="0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GB" dirty="0">
                <a:solidFill>
                  <a:srgbClr val="1F497D">
                    <a:lumMod val="75000"/>
                  </a:srgbClr>
                </a:solidFill>
              </a:rPr>
              <a:t>Answer: __________</a:t>
            </a:r>
          </a:p>
          <a:p>
            <a:endParaRPr lang="en-GB" dirty="0"/>
          </a:p>
        </p:txBody>
      </p:sp>
      <p:graphicFrame>
        <p:nvGraphicFramePr>
          <p:cNvPr id="9" name="Content Placeholder 8" descr="Bar chart, same as last slide: x axis labelled TV watching (hours). y axis labelled Number of pupils. Bars from left to right: TV 3, pupils 10; TV 4, pupils 9; TV 5, pupils 8; TV 6, pupils 8; TV 7, pupils 10; TV 8, pupils 12; TV 9, pupils 15; TV 10, pupils 7; TV 11, pupils 4; TV 12, pupils 4; TV 13, pupils 3; TV 14, pupils 0. " title="Bar chart">
            <a:extLst>
              <a:ext uri="{FF2B5EF4-FFF2-40B4-BE49-F238E27FC236}">
                <a16:creationId xmlns:a16="http://schemas.microsoft.com/office/drawing/2014/main" id="{C7920664-FC1A-456E-9FE7-51D9FC22E44E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25479183"/>
              </p:ext>
            </p:extLst>
          </p:nvPr>
        </p:nvGraphicFramePr>
        <p:xfrm>
          <a:off x="5188011" y="2133600"/>
          <a:ext cx="3960000" cy="34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635832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8CAA5-FAF2-45C7-B2BC-1F7823DD9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FFFF"/>
                </a:solidFill>
                <a:latin typeface="Calibri" panose="020F0502020204030204" pitchFamily="34" charset="0"/>
              </a:rPr>
              <a:t>Written Data and Arithmetic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A47BF1-243E-4329-85ED-16A3DB8858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3000"/>
              </a:spcAft>
              <a:buNone/>
              <a:defRPr/>
            </a:pPr>
            <a:r>
              <a:rPr lang="en-GB" b="1" dirty="0">
                <a:solidFill>
                  <a:srgbClr val="1F497D">
                    <a:lumMod val="75000"/>
                  </a:srgbClr>
                </a:solidFill>
              </a:rPr>
              <a:t>Answers:</a:t>
            </a:r>
          </a:p>
          <a:p>
            <a:pPr marL="0" lvl="0" indent="0"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GB" dirty="0">
                <a:solidFill>
                  <a:srgbClr val="1F497D">
                    <a:lumMod val="75000"/>
                  </a:srgbClr>
                </a:solidFill>
              </a:rPr>
              <a:t>Q6:	90 pupils</a:t>
            </a:r>
          </a:p>
          <a:p>
            <a:pPr marL="0" lvl="0" indent="0"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GB" dirty="0">
                <a:solidFill>
                  <a:srgbClr val="1F497D">
                    <a:lumMod val="75000"/>
                  </a:srgbClr>
                </a:solidFill>
              </a:rPr>
              <a:t>Q7:	10 hours</a:t>
            </a:r>
          </a:p>
          <a:p>
            <a:pPr marL="0" lvl="0" indent="0"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GB" dirty="0">
                <a:solidFill>
                  <a:srgbClr val="1F497D">
                    <a:lumMod val="75000"/>
                  </a:srgbClr>
                </a:solidFill>
              </a:rPr>
              <a:t>Q8:	9 hours</a:t>
            </a:r>
          </a:p>
          <a:p>
            <a:pPr marL="0" lvl="0" indent="0"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GB" dirty="0">
                <a:solidFill>
                  <a:srgbClr val="1F497D">
                    <a:lumMod val="75000"/>
                  </a:srgbClr>
                </a:solidFill>
              </a:rPr>
              <a:t>Q9:	7.5 hours</a:t>
            </a:r>
          </a:p>
          <a:p>
            <a:pPr marL="0" lvl="0" indent="0"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GB" dirty="0">
                <a:solidFill>
                  <a:srgbClr val="1F497D">
                    <a:lumMod val="75000"/>
                  </a:srgbClr>
                </a:solidFill>
              </a:rPr>
              <a:t>Q10:	0.2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79006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FF8A7-C5B0-4BFF-B555-57298E4AA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latinLnBrk="0" hangingPunct="1"/>
            <a:r>
              <a:rPr lang="en-GB" sz="36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Additional Information and Support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1A204-F2F3-455C-80A5-E1136DC8FB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dirty="0">
                <a:solidFill>
                  <a:srgbClr val="1F497D">
                    <a:lumMod val="75000"/>
                  </a:srgbClr>
                </a:solidFill>
              </a:rPr>
              <a:t>Department for Education </a:t>
            </a:r>
            <a:r>
              <a:rPr lang="en-US" dirty="0">
                <a:solidFill>
                  <a:srgbClr val="1F497D">
                    <a:lumMod val="75000"/>
                  </a:srgbClr>
                </a:solidFill>
                <a:hlinkClick r:id="rId2"/>
              </a:rPr>
              <a:t>http://sta.education.gov.uk/</a:t>
            </a:r>
            <a:endParaRPr lang="en-US" dirty="0">
              <a:solidFill>
                <a:srgbClr val="1F497D">
                  <a:lumMod val="75000"/>
                </a:srgbClr>
              </a:solidFill>
            </a:endParaRPr>
          </a:p>
          <a:p>
            <a:pPr marL="0" lvl="0" indent="0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dirty="0">
                <a:solidFill>
                  <a:srgbClr val="1F497D">
                    <a:lumMod val="75000"/>
                  </a:srgbClr>
                </a:solidFill>
              </a:rPr>
              <a:t>(website with detailed information about the tests and practice tests)</a:t>
            </a:r>
          </a:p>
          <a:p>
            <a:pPr marL="0" lvl="0" indent="0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dirty="0">
              <a:solidFill>
                <a:srgbClr val="1F497D">
                  <a:lumMod val="75000"/>
                </a:srgbClr>
              </a:solidFill>
            </a:endParaRPr>
          </a:p>
          <a:p>
            <a:pPr marL="0" lvl="0" indent="0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dirty="0">
                <a:solidFill>
                  <a:srgbClr val="1F497D">
                    <a:lumMod val="75000"/>
                  </a:srgbClr>
                </a:solidFill>
              </a:rPr>
              <a:t>‘Passing the Numeracy Skills Test’ by Mark Patmore (book with many practice questions and worked out solutions)</a:t>
            </a:r>
          </a:p>
          <a:p>
            <a:pPr marL="0" lvl="0" indent="0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dirty="0">
              <a:solidFill>
                <a:srgbClr val="1F497D">
                  <a:lumMod val="75000"/>
                </a:srgbClr>
              </a:solidFill>
            </a:endParaRPr>
          </a:p>
          <a:p>
            <a:pPr marL="0" lvl="0" indent="0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GB" dirty="0">
                <a:solidFill>
                  <a:srgbClr val="1F497D">
                    <a:lumMod val="75000"/>
                  </a:srgbClr>
                </a:solidFill>
                <a:hlinkClick r:id="rId3"/>
              </a:rPr>
              <a:t>mathcentre.ac.uk</a:t>
            </a:r>
            <a:r>
              <a:rPr lang="en-GB" dirty="0">
                <a:solidFill>
                  <a:srgbClr val="1F497D">
                    <a:lumMod val="75000"/>
                  </a:srgbClr>
                </a:solidFill>
              </a:rPr>
              <a:t> and </a:t>
            </a:r>
            <a:r>
              <a:rPr lang="en-GB" dirty="0">
                <a:solidFill>
                  <a:srgbClr val="1F497D">
                    <a:lumMod val="75000"/>
                  </a:srgbClr>
                </a:solidFill>
                <a:hlinkClick r:id="rId4"/>
              </a:rPr>
              <a:t>khanacademy.org</a:t>
            </a:r>
            <a:r>
              <a:rPr lang="en-GB" dirty="0">
                <a:solidFill>
                  <a:srgbClr val="1F497D">
                    <a:lumMod val="75000"/>
                  </a:srgbClr>
                </a:solidFill>
              </a:rPr>
              <a:t> (two sample websites to help brush up numeracy skills)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62896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099BE-B3F5-4DEC-8195-40230AA9C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latinLnBrk="0" hangingPunct="1"/>
            <a:r>
              <a:rPr lang="en-GB" sz="36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Thank you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0F2539-63A4-4C9B-8628-AA048C4097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lvl="0" indent="0">
              <a:spcBef>
                <a:spcPts val="0"/>
              </a:spcBef>
              <a:buNone/>
            </a:pPr>
            <a:r>
              <a:rPr lang="en-GB" sz="6000" dirty="0">
                <a:solidFill>
                  <a:srgbClr val="1F497D">
                    <a:lumMod val="75000"/>
                  </a:srgbClr>
                </a:solidFill>
              </a:rPr>
              <a:t>Any questions </a:t>
            </a:r>
            <a:r>
              <a:rPr lang="en-GB" sz="9600" dirty="0">
                <a:solidFill>
                  <a:srgbClr val="1F497D">
                    <a:lumMod val="75000"/>
                  </a:srgbClr>
                </a:solidFill>
              </a:rPr>
              <a:t>?</a:t>
            </a:r>
            <a:r>
              <a:rPr lang="en-GB" sz="16600" dirty="0">
                <a:solidFill>
                  <a:srgbClr val="1F497D">
                    <a:lumMod val="75000"/>
                  </a:srgbClr>
                </a:solidFill>
              </a:rPr>
              <a:t>?</a:t>
            </a:r>
            <a:r>
              <a:rPr lang="en-GB" sz="23900" dirty="0">
                <a:solidFill>
                  <a:srgbClr val="1F497D">
                    <a:lumMod val="75000"/>
                  </a:srgbClr>
                </a:solidFill>
              </a:rPr>
              <a:t>?</a:t>
            </a:r>
            <a:endParaRPr lang="en-GB" sz="7200" dirty="0">
              <a:solidFill>
                <a:srgbClr val="1F497D">
                  <a:lumMod val="75000"/>
                </a:srgbClr>
              </a:solidFill>
            </a:endParaRPr>
          </a:p>
          <a:p>
            <a:pPr marL="0" lvl="0" indent="0">
              <a:spcBef>
                <a:spcPts val="0"/>
              </a:spcBef>
              <a:buNone/>
            </a:pPr>
            <a:endParaRPr lang="en-GB" sz="2400" dirty="0">
              <a:solidFill>
                <a:srgbClr val="1F497D">
                  <a:lumMod val="75000"/>
                </a:srgbClr>
              </a:solidFill>
            </a:endParaRPr>
          </a:p>
          <a:p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3A40DB5-B8A9-4920-89C3-5545896DB95F}"/>
              </a:ext>
            </a:extLst>
          </p:cNvPr>
          <p:cNvSpPr txBox="1"/>
          <p:nvPr/>
        </p:nvSpPr>
        <p:spPr>
          <a:xfrm>
            <a:off x="0" y="6477000"/>
            <a:ext cx="9144000" cy="40011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b="1" dirty="0">
                <a:solidFill>
                  <a:schemeClr val="bg1"/>
                </a:solidFill>
              </a:rPr>
              <a:t>www.sigma-network.ac.uk                                            Numeracy Professional Skills Test</a:t>
            </a:r>
          </a:p>
        </p:txBody>
      </p:sp>
    </p:spTree>
    <p:extLst>
      <p:ext uri="{BB962C8B-B14F-4D97-AF65-F5344CB8AC3E}">
        <p14:creationId xmlns:p14="http://schemas.microsoft.com/office/powerpoint/2010/main" val="32128752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3952993-88F9-46F6-BAF4-D345E2A786D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75000"/>
            </a:schemeClr>
          </a:solidFill>
        </p:spPr>
        <p:txBody>
          <a:bodyPr/>
          <a:lstStyle/>
          <a:p>
            <a:pPr marL="360000" lvl="0" algn="l">
              <a:spcBef>
                <a:spcPts val="0"/>
              </a:spcBef>
            </a:pPr>
            <a:r>
              <a:rPr lang="en-GB" sz="3600" dirty="0">
                <a:solidFill>
                  <a:prstClr val="white"/>
                </a:solidFill>
                <a:ea typeface="+mn-ea"/>
                <a:cs typeface="+mn-cs"/>
              </a:rPr>
              <a:t>Format of the test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3C2CC8-1451-4B31-BED0-04284245AD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600"/>
              </a:spcBef>
              <a:defRPr/>
            </a:pPr>
            <a:r>
              <a:rPr lang="en-GB" dirty="0"/>
              <a:t>28 questions</a:t>
            </a:r>
          </a:p>
          <a:p>
            <a:pPr>
              <a:spcBef>
                <a:spcPts val="600"/>
              </a:spcBef>
              <a:defRPr/>
            </a:pPr>
            <a:r>
              <a:rPr lang="en-GB" dirty="0"/>
              <a:t>Overall pass mark is 18 out of 28 but it may vary depending on the difficulty of the questions </a:t>
            </a:r>
          </a:p>
          <a:p>
            <a:pPr marL="285750" indent="-285750">
              <a:spcAft>
                <a:spcPts val="600"/>
              </a:spcAft>
              <a:defRPr/>
            </a:pPr>
            <a:r>
              <a:rPr lang="en-GB" dirty="0"/>
              <a:t>Lasts approximately 48 minutes - can get extra time if specific arrangements have been made</a:t>
            </a:r>
          </a:p>
          <a:p>
            <a:pPr marL="285750" indent="-285750">
              <a:spcAft>
                <a:spcPts val="600"/>
              </a:spcAft>
              <a:defRPr/>
            </a:pPr>
            <a:r>
              <a:rPr lang="en-GB" dirty="0"/>
              <a:t>Has two sections:</a:t>
            </a:r>
          </a:p>
          <a:p>
            <a:pPr marL="801688" lvl="5" indent="-342900">
              <a:spcAft>
                <a:spcPts val="600"/>
              </a:spcAft>
              <a:buFont typeface="corbel" panose="020B0503020204020204" pitchFamily="34" charset="0"/>
              <a:buChar char="–"/>
              <a:defRPr/>
            </a:pPr>
            <a:r>
              <a:rPr lang="en-GB" sz="2800" dirty="0">
                <a:solidFill>
                  <a:schemeClr val="tx2">
                    <a:lumMod val="75000"/>
                  </a:schemeClr>
                </a:solidFill>
              </a:rPr>
              <a:t>12 mental arithmetic questions</a:t>
            </a:r>
          </a:p>
          <a:p>
            <a:pPr marL="801688" lvl="5" indent="-342900">
              <a:spcAft>
                <a:spcPts val="600"/>
              </a:spcAft>
              <a:buFont typeface="corbel" panose="020B0503020204020204" pitchFamily="34" charset="0"/>
              <a:buChar char="–"/>
              <a:defRPr/>
            </a:pPr>
            <a:r>
              <a:rPr lang="en-GB" sz="2800" dirty="0">
                <a:solidFill>
                  <a:schemeClr val="tx2">
                    <a:lumMod val="75000"/>
                  </a:schemeClr>
                </a:solidFill>
              </a:rPr>
              <a:t>16 written questions</a:t>
            </a:r>
          </a:p>
          <a:p>
            <a:pPr marL="285750" indent="-285750">
              <a:spcAft>
                <a:spcPts val="600"/>
              </a:spcAft>
              <a:defRPr/>
            </a:pPr>
            <a:r>
              <a:rPr lang="en-US" dirty="0"/>
              <a:t>One practice question at the beginning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2116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5EBB6-FF9C-43B4-813F-5B219BD1EE5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75000"/>
            </a:schemeClr>
          </a:solidFill>
        </p:spPr>
        <p:txBody>
          <a:bodyPr/>
          <a:lstStyle/>
          <a:p>
            <a:pPr marL="360000" lvl="0" algn="l">
              <a:spcBef>
                <a:spcPts val="0"/>
              </a:spcBef>
            </a:pPr>
            <a:r>
              <a:rPr lang="en-GB" sz="3600" dirty="0">
                <a:solidFill>
                  <a:prstClr val="white"/>
                </a:solidFill>
                <a:ea typeface="+mn-ea"/>
                <a:cs typeface="+mn-cs"/>
              </a:rPr>
              <a:t>Some practical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57F49-A075-43A2-AA8B-DC8868E047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spcAft>
                <a:spcPts val="600"/>
              </a:spcAft>
              <a:defRPr/>
            </a:pPr>
            <a:r>
              <a:rPr lang="en-US" dirty="0"/>
              <a:t>You will be asked to place all your personal items in a locker</a:t>
            </a:r>
          </a:p>
          <a:p>
            <a:pPr marL="285750" indent="-285750">
              <a:spcAft>
                <a:spcPts val="600"/>
              </a:spcAft>
              <a:defRPr/>
            </a:pPr>
            <a:r>
              <a:rPr lang="en-US" dirty="0"/>
              <a:t>Can’t bring own paper for working</a:t>
            </a:r>
          </a:p>
          <a:p>
            <a:pPr marL="285750" indent="-285750">
              <a:spcAft>
                <a:spcPts val="600"/>
              </a:spcAft>
              <a:defRPr/>
            </a:pPr>
            <a:r>
              <a:rPr lang="en-GB" dirty="0"/>
              <a:t>Paper/whiteboard will be given for working and will be collected before you leave the room</a:t>
            </a:r>
          </a:p>
          <a:p>
            <a:pPr marL="285750" indent="-285750">
              <a:spcAft>
                <a:spcPts val="600"/>
              </a:spcAft>
              <a:defRPr/>
            </a:pPr>
            <a:r>
              <a:rPr lang="en-GB" dirty="0"/>
              <a:t>Multiple attempts are possible</a:t>
            </a:r>
          </a:p>
          <a:p>
            <a:pPr marL="285750" indent="-285750">
              <a:spcAft>
                <a:spcPts val="600"/>
              </a:spcAft>
              <a:defRPr/>
            </a:pPr>
            <a:r>
              <a:rPr lang="en-GB" dirty="0"/>
              <a:t>After a certain number of free resits, charges may apply to additional attempts</a:t>
            </a:r>
          </a:p>
        </p:txBody>
      </p:sp>
    </p:spTree>
    <p:extLst>
      <p:ext uri="{BB962C8B-B14F-4D97-AF65-F5344CB8AC3E}">
        <p14:creationId xmlns:p14="http://schemas.microsoft.com/office/powerpoint/2010/main" val="338192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D45D1-26CD-4AC3-9C7E-2E870FE4451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75000"/>
            </a:schemeClr>
          </a:solidFill>
        </p:spPr>
        <p:txBody>
          <a:bodyPr/>
          <a:lstStyle/>
          <a:p>
            <a:pPr marL="360000" algn="l" rtl="0" eaLnBrk="1" latinLnBrk="0" hangingPunct="1"/>
            <a:r>
              <a:rPr lang="en-GB" sz="36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Mental arithmetic questions</a:t>
            </a:r>
            <a:endParaRPr lang="en-GB" dirty="0">
              <a:effectLst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6FD96E-87D0-442A-9187-FDB8425FE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  <a:defRPr/>
            </a:pPr>
            <a:r>
              <a:rPr lang="en-GB" dirty="0"/>
              <a:t>Section starts with an unscored practice question</a:t>
            </a:r>
          </a:p>
          <a:p>
            <a:pPr>
              <a:spcAft>
                <a:spcPts val="600"/>
              </a:spcAft>
              <a:defRPr/>
            </a:pPr>
            <a:r>
              <a:rPr lang="en-GB" dirty="0"/>
              <a:t>12 questions each worth 1 mark</a:t>
            </a:r>
          </a:p>
          <a:p>
            <a:pPr>
              <a:spcAft>
                <a:spcPts val="600"/>
              </a:spcAft>
              <a:defRPr/>
            </a:pPr>
            <a:r>
              <a:rPr lang="en-GB" dirty="0"/>
              <a:t>Each question is read out twice, through headphones</a:t>
            </a:r>
          </a:p>
          <a:p>
            <a:pPr>
              <a:spcAft>
                <a:spcPts val="600"/>
              </a:spcAft>
              <a:defRPr/>
            </a:pPr>
            <a:r>
              <a:rPr lang="en-GB" dirty="0"/>
              <a:t>18 seconds to give the answer in one or more answer boxes</a:t>
            </a:r>
          </a:p>
          <a:p>
            <a:pPr>
              <a:spcAft>
                <a:spcPts val="600"/>
              </a:spcAft>
              <a:defRPr/>
            </a:pPr>
            <a:r>
              <a:rPr lang="en-GB" dirty="0"/>
              <a:t>Returning to any questions is not possible</a:t>
            </a:r>
          </a:p>
          <a:p>
            <a:pPr>
              <a:spcAft>
                <a:spcPts val="600"/>
              </a:spcAft>
              <a:defRPr/>
            </a:pPr>
            <a:r>
              <a:rPr lang="en-GB" dirty="0"/>
              <a:t>The use of calculator is not allowed</a:t>
            </a:r>
          </a:p>
          <a:p>
            <a:pPr>
              <a:spcAft>
                <a:spcPts val="600"/>
              </a:spcAft>
              <a:defRPr/>
            </a:pPr>
            <a:r>
              <a:rPr lang="en-GB" dirty="0"/>
              <a:t>Make sure you make notes on the paper/whiteboard provided</a:t>
            </a:r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9861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33BF4-5CF3-4E59-8B6C-EEE9E4C66F4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75000"/>
            </a:schemeClr>
          </a:solidFill>
        </p:spPr>
        <p:txBody>
          <a:bodyPr/>
          <a:lstStyle/>
          <a:p>
            <a:pPr marL="360000" algn="l" rtl="0" eaLnBrk="1" latinLnBrk="0" hangingPunct="1"/>
            <a:r>
              <a:rPr lang="en-GB" sz="36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Written questions</a:t>
            </a:r>
            <a:endParaRPr lang="en-GB" dirty="0">
              <a:effectLst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216E1A-1CF2-47F1-B22B-7476E1E3EA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spcAft>
                <a:spcPts val="600"/>
              </a:spcAft>
              <a:defRPr/>
            </a:pPr>
            <a:r>
              <a:rPr lang="en-GB" dirty="0"/>
              <a:t>16 questions each worth 1 mark: 7 assess data and 9 assess arithmetic</a:t>
            </a:r>
          </a:p>
          <a:p>
            <a:pPr>
              <a:spcAft>
                <a:spcPts val="600"/>
              </a:spcAft>
              <a:defRPr/>
            </a:pPr>
            <a:r>
              <a:rPr lang="en-GB" dirty="0"/>
              <a:t>36 minutes for the written section</a:t>
            </a:r>
          </a:p>
          <a:p>
            <a:pPr>
              <a:spcAft>
                <a:spcPts val="600"/>
              </a:spcAft>
              <a:defRPr/>
            </a:pPr>
            <a:r>
              <a:rPr lang="en-GB" dirty="0"/>
              <a:t>No time limit for the individual questions (allow about 2 minutes per question - don’t get bogged down!)</a:t>
            </a:r>
          </a:p>
          <a:p>
            <a:pPr>
              <a:spcAft>
                <a:spcPts val="600"/>
              </a:spcAft>
              <a:defRPr/>
            </a:pPr>
            <a:r>
              <a:rPr lang="en-GB" dirty="0"/>
              <a:t>You can go back and forward - if you find a question too difficult, leave it and come back to it later! You can flag it to remind you!</a:t>
            </a:r>
          </a:p>
          <a:p>
            <a:pPr>
              <a:spcAft>
                <a:spcPts val="600"/>
              </a:spcAft>
              <a:defRPr/>
            </a:pPr>
            <a:r>
              <a:rPr lang="en-GB" dirty="0"/>
              <a:t>The use of an onscreen calculator is allowed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53317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2538D-B8C2-4122-ABE1-C3BCA96C6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914400"/>
          </a:xfrm>
          <a:solidFill>
            <a:schemeClr val="tx2">
              <a:lumMod val="75000"/>
            </a:schemeClr>
          </a:solidFill>
        </p:spPr>
        <p:txBody>
          <a:bodyPr/>
          <a:lstStyle/>
          <a:p>
            <a:pPr marL="360000" lvl="0" algn="l">
              <a:spcBef>
                <a:spcPts val="0"/>
              </a:spcBef>
            </a:pPr>
            <a:r>
              <a:rPr lang="en-GB" sz="3600" dirty="0">
                <a:solidFill>
                  <a:prstClr val="white"/>
                </a:solidFill>
                <a:ea typeface="+mn-ea"/>
                <a:cs typeface="+mn-cs"/>
              </a:rPr>
              <a:t>Test content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23528" y="1484784"/>
            <a:ext cx="3826768" cy="4479235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  <a:defRPr/>
            </a:pPr>
            <a:r>
              <a:rPr lang="en-GB" sz="2100" b="1" dirty="0">
                <a:solidFill>
                  <a:schemeClr val="tx2">
                    <a:lumMod val="75000"/>
                  </a:schemeClr>
                </a:solidFill>
              </a:rPr>
              <a:t>Mental arithmetic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100" dirty="0">
                <a:solidFill>
                  <a:schemeClr val="tx2">
                    <a:lumMod val="75000"/>
                  </a:schemeClr>
                </a:solidFill>
              </a:rPr>
              <a:t>addition, subtraction, multiplication and division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100" dirty="0">
                <a:solidFill>
                  <a:schemeClr val="tx2">
                    <a:lumMod val="75000"/>
                  </a:schemeClr>
                </a:solidFill>
              </a:rPr>
              <a:t>time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100" dirty="0">
                <a:solidFill>
                  <a:schemeClr val="tx2">
                    <a:lumMod val="75000"/>
                  </a:schemeClr>
                </a:solidFill>
              </a:rPr>
              <a:t>fractions, decimals and percentages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100" dirty="0">
                <a:solidFill>
                  <a:schemeClr val="tx2">
                    <a:lumMod val="75000"/>
                  </a:schemeClr>
                </a:solidFill>
              </a:rPr>
              <a:t>proportions involving fractions, decimals and percentages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100" dirty="0">
                <a:solidFill>
                  <a:schemeClr val="tx2">
                    <a:lumMod val="75000"/>
                  </a:schemeClr>
                </a:solidFill>
              </a:rPr>
              <a:t>measurement, including money, distance, area and volume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100" dirty="0">
                <a:solidFill>
                  <a:schemeClr val="tx2">
                    <a:lumMod val="75000"/>
                  </a:schemeClr>
                </a:solidFill>
              </a:rPr>
              <a:t>conversions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en-US" sz="2100" dirty="0"/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4644008" y="1484784"/>
            <a:ext cx="4320480" cy="172819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ts val="12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457200" rtl="0" eaLnBrk="1" latinLnBrk="0" hangingPunct="1">
              <a:spcBef>
                <a:spcPts val="1200"/>
              </a:spcBef>
              <a:buFont typeface="Arial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88" indent="0" algn="l" defTabSz="457200" rtl="0" eaLnBrk="1" latinLnBrk="0" hangingPunct="1">
              <a:spcBef>
                <a:spcPts val="12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88" indent="0" algn="l" defTabSz="457200" rtl="0" eaLnBrk="1" latinLnBrk="0" hangingPunct="1">
              <a:spcBef>
                <a:spcPts val="12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88" indent="0" algn="l" defTabSz="457200" rtl="0" eaLnBrk="1" latinLnBrk="0" hangingPunct="1">
              <a:spcBef>
                <a:spcPts val="12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100" b="1" dirty="0">
                <a:solidFill>
                  <a:schemeClr val="tx2">
                    <a:lumMod val="75000"/>
                  </a:schemeClr>
                </a:solidFill>
              </a:rPr>
              <a:t>Interpret and use written data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100" dirty="0">
                <a:solidFill>
                  <a:schemeClr val="tx2">
                    <a:lumMod val="75000"/>
                  </a:schemeClr>
                </a:solidFill>
              </a:rPr>
              <a:t>identify trends correctly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100" dirty="0">
                <a:solidFill>
                  <a:schemeClr val="tx2">
                    <a:lumMod val="75000"/>
                  </a:schemeClr>
                </a:solidFill>
              </a:rPr>
              <a:t>make comparisons in order to draw conclusions</a:t>
            </a:r>
          </a:p>
          <a:p>
            <a:pPr marL="342900" indent="-3429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100" dirty="0">
                <a:solidFill>
                  <a:schemeClr val="tx2">
                    <a:lumMod val="75000"/>
                  </a:schemeClr>
                </a:solidFill>
              </a:rPr>
              <a:t>interpret information accurately</a:t>
            </a:r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4644008" y="3212976"/>
            <a:ext cx="4320480" cy="32640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ts val="12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457200" rtl="0" eaLnBrk="1" latinLnBrk="0" hangingPunct="1">
              <a:spcBef>
                <a:spcPts val="1200"/>
              </a:spcBef>
              <a:buFont typeface="Arial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88" indent="0" algn="l" defTabSz="457200" rtl="0" eaLnBrk="1" latinLnBrk="0" hangingPunct="1">
              <a:spcBef>
                <a:spcPts val="12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88" indent="0" algn="l" defTabSz="457200" rtl="0" eaLnBrk="1" latinLnBrk="0" hangingPunct="1">
              <a:spcBef>
                <a:spcPts val="12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88" indent="0" algn="l" defTabSz="457200" rtl="0" eaLnBrk="1" latinLnBrk="0" hangingPunct="1">
              <a:spcBef>
                <a:spcPts val="12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100" b="1" dirty="0">
                <a:solidFill>
                  <a:schemeClr val="tx2">
                    <a:lumMod val="75000"/>
                  </a:schemeClr>
                </a:solidFill>
              </a:rPr>
              <a:t>Solve written arithmetic problems</a:t>
            </a:r>
            <a:endParaRPr lang="en-US" sz="2100" b="1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100" dirty="0">
                <a:solidFill>
                  <a:schemeClr val="tx2">
                    <a:lumMod val="75000"/>
                  </a:schemeClr>
                </a:solidFill>
              </a:rPr>
              <a:t>time       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100" dirty="0">
                <a:solidFill>
                  <a:schemeClr val="tx2">
                    <a:lumMod val="75000"/>
                  </a:schemeClr>
                </a:solidFill>
              </a:rPr>
              <a:t>money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100" dirty="0">
                <a:solidFill>
                  <a:schemeClr val="tx2">
                    <a:lumMod val="75000"/>
                  </a:schemeClr>
                </a:solidFill>
              </a:rPr>
              <a:t>fractions, decimals and percentages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100" dirty="0">
                <a:solidFill>
                  <a:schemeClr val="tx2">
                    <a:lumMod val="75000"/>
                  </a:schemeClr>
                </a:solidFill>
              </a:rPr>
              <a:t>proportion and ratio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100" dirty="0">
                <a:solidFill>
                  <a:schemeClr val="tx2">
                    <a:lumMod val="75000"/>
                  </a:schemeClr>
                </a:solidFill>
              </a:rPr>
              <a:t>measurements (e.g. distance, area)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100" dirty="0">
                <a:solidFill>
                  <a:schemeClr val="tx2">
                    <a:lumMod val="75000"/>
                  </a:schemeClr>
                </a:solidFill>
              </a:rPr>
              <a:t>conversions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100" dirty="0">
                <a:solidFill>
                  <a:schemeClr val="tx2">
                    <a:lumMod val="75000"/>
                  </a:schemeClr>
                </a:solidFill>
              </a:rPr>
              <a:t>averages (mean, median and mode)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100" dirty="0">
                <a:solidFill>
                  <a:schemeClr val="tx2">
                    <a:lumMod val="75000"/>
                  </a:schemeClr>
                </a:solidFill>
              </a:rPr>
              <a:t>range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100" dirty="0">
                <a:solidFill>
                  <a:schemeClr val="tx2">
                    <a:lumMod val="75000"/>
                  </a:schemeClr>
                </a:solidFill>
              </a:rPr>
              <a:t>using simple formulae</a:t>
            </a:r>
          </a:p>
        </p:txBody>
      </p:sp>
    </p:spTree>
    <p:extLst>
      <p:ext uri="{BB962C8B-B14F-4D97-AF65-F5344CB8AC3E}">
        <p14:creationId xmlns:p14="http://schemas.microsoft.com/office/powerpoint/2010/main" val="640374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B5690-7D07-410A-9FF1-2EC0612BA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Tip</a:t>
            </a:r>
          </a:p>
        </p:txBody>
      </p:sp>
      <p:pic>
        <p:nvPicPr>
          <p:cNvPr id="1026" name="Picture 2" descr="Poster with picture of crown and the text keep calm and carry 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8391" y="1489584"/>
            <a:ext cx="3427219" cy="4835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15189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758157-06DC-48E0-A9FC-74A5C11EA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5 point strategy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6A69DE-BFD1-4285-B030-102EC393E1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0" lvl="0"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Ø"/>
              <a:defRPr/>
            </a:pPr>
            <a:r>
              <a:rPr lang="en-GB" sz="3600" dirty="0">
                <a:solidFill>
                  <a:srgbClr val="1F497D">
                    <a:lumMod val="75000"/>
                  </a:srgbClr>
                </a:solidFill>
              </a:rPr>
              <a:t>Read/listen to the question</a:t>
            </a:r>
          </a:p>
          <a:p>
            <a:pPr marL="1280160" lvl="1" indent="-342900"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Ø"/>
              <a:defRPr/>
            </a:pPr>
            <a:r>
              <a:rPr lang="en-GB" sz="3600" dirty="0">
                <a:solidFill>
                  <a:srgbClr val="1F497D">
                    <a:lumMod val="75000"/>
                  </a:srgbClr>
                </a:solidFill>
              </a:rPr>
              <a:t>Take the numbers out from the words</a:t>
            </a:r>
          </a:p>
          <a:p>
            <a:pPr marL="2103120" lvl="2" indent="-342900"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Ø"/>
              <a:defRPr/>
            </a:pPr>
            <a:r>
              <a:rPr lang="en-GB" sz="3600" dirty="0">
                <a:solidFill>
                  <a:srgbClr val="1F497D">
                    <a:lumMod val="75000"/>
                  </a:srgbClr>
                </a:solidFill>
              </a:rPr>
              <a:t>Decide what maths is necessary</a:t>
            </a:r>
          </a:p>
          <a:p>
            <a:pPr marL="2926080" lvl="3" indent="-342900"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Ø"/>
              <a:defRPr/>
            </a:pPr>
            <a:r>
              <a:rPr lang="en-GB" sz="3600" dirty="0">
                <a:solidFill>
                  <a:srgbClr val="1F497D">
                    <a:lumMod val="75000"/>
                  </a:srgbClr>
                </a:solidFill>
              </a:rPr>
              <a:t>Do the calculations</a:t>
            </a:r>
          </a:p>
          <a:p>
            <a:pPr marL="3749040" lvl="4" indent="-342900"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Ø"/>
              <a:defRPr/>
            </a:pPr>
            <a:r>
              <a:rPr lang="en-GB" sz="3600" dirty="0">
                <a:solidFill>
                  <a:srgbClr val="1F497D">
                    <a:lumMod val="75000"/>
                  </a:srgbClr>
                </a:solidFill>
              </a:rPr>
              <a:t>Does it seem sensible?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426799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PRESENTATIONGUID" val="c0045c0d-516c-4c8d-948d-3f7abbd31c0a"/>
  <p:tag name="TPVERSION" val="8"/>
  <p:tag name="TPFULLVERSION" val="8.2.0.30"/>
  <p:tag name="PPTVERSION" val="15"/>
  <p:tag name="TPOS" val="2"/>
  <p:tag name="TPLASTSAVEVERSION" val="6.2 PC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>
            <a:lumMod val="75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solidFill>
          <a:schemeClr val="tx2">
            <a:lumMod val="75000"/>
          </a:schemeClr>
        </a:solidFill>
      </a:spPr>
      <a:bodyPr wrap="square" rtlCol="0">
        <a:spAutoFit/>
      </a:bodyPr>
      <a:lstStyle>
        <a:defPPr algn="l">
          <a:defRPr sz="2000" dirty="0" smtClean="0">
            <a:solidFill>
              <a:schemeClr val="bg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742</TotalTime>
  <Words>1178</Words>
  <Application>Microsoft Office PowerPoint</Application>
  <PresentationFormat>On-screen Show (4:3)</PresentationFormat>
  <Paragraphs>198</Paragraphs>
  <Slides>26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Calibri</vt:lpstr>
      <vt:lpstr>Cambria Math</vt:lpstr>
      <vt:lpstr>Corbel</vt:lpstr>
      <vt:lpstr>Wingdings</vt:lpstr>
      <vt:lpstr>Office Theme</vt:lpstr>
      <vt:lpstr>Numeracy  Professional Skills Test</vt:lpstr>
      <vt:lpstr>Overview of the test</vt:lpstr>
      <vt:lpstr>Format of the test</vt:lpstr>
      <vt:lpstr>Some practical information</vt:lpstr>
      <vt:lpstr>Mental arithmetic questions</vt:lpstr>
      <vt:lpstr>Written questions</vt:lpstr>
      <vt:lpstr>Test content</vt:lpstr>
      <vt:lpstr>Tip</vt:lpstr>
      <vt:lpstr>5 point strategy</vt:lpstr>
      <vt:lpstr>Sample questions</vt:lpstr>
      <vt:lpstr>Mental Arithmetic</vt:lpstr>
      <vt:lpstr>Mental Arithmetic</vt:lpstr>
      <vt:lpstr>Mental Arithmetic</vt:lpstr>
      <vt:lpstr>Mental Arithmetic</vt:lpstr>
      <vt:lpstr>Mental Arithmetic</vt:lpstr>
      <vt:lpstr>Mental Arithmetic</vt:lpstr>
      <vt:lpstr>Mental Arithmetic</vt:lpstr>
      <vt:lpstr>Written Data and Arithmetic</vt:lpstr>
      <vt:lpstr>Written Data and Arithmetic</vt:lpstr>
      <vt:lpstr>Written Data and Arithmetic</vt:lpstr>
      <vt:lpstr>Written Data and Arithmetic</vt:lpstr>
      <vt:lpstr>Written Data and Arithmetic</vt:lpstr>
      <vt:lpstr>Written Data and Arithmetic</vt:lpstr>
      <vt:lpstr>Written Data and Arithmetic</vt:lpstr>
      <vt:lpstr>Additional Information and Support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</dc:creator>
  <cp:lastModifiedBy>cspehj</cp:lastModifiedBy>
  <cp:revision>134</cp:revision>
  <dcterms:created xsi:type="dcterms:W3CDTF">2017-01-24T12:27:21Z</dcterms:created>
  <dcterms:modified xsi:type="dcterms:W3CDTF">2018-08-09T16:00:27Z</dcterms:modified>
</cp:coreProperties>
</file>