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9.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2.xml" ContentType="application/vnd.openxmlformats-officedocument.drawingml.chartshape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7" r:id="rId2"/>
    <p:sldId id="258" r:id="rId3"/>
    <p:sldId id="259" r:id="rId4"/>
    <p:sldId id="260" r:id="rId5"/>
    <p:sldId id="261" r:id="rId6"/>
    <p:sldId id="262" r:id="rId7"/>
    <p:sldId id="283" r:id="rId8"/>
    <p:sldId id="285" r:id="rId9"/>
    <p:sldId id="286" r:id="rId10"/>
    <p:sldId id="302" r:id="rId11"/>
    <p:sldId id="303" r:id="rId12"/>
    <p:sldId id="289" r:id="rId13"/>
    <p:sldId id="290" r:id="rId14"/>
    <p:sldId id="287" r:id="rId15"/>
    <p:sldId id="288" r:id="rId16"/>
    <p:sldId id="265" r:id="rId17"/>
    <p:sldId id="266" r:id="rId18"/>
    <p:sldId id="291" r:id="rId19"/>
    <p:sldId id="292" r:id="rId20"/>
    <p:sldId id="300" r:id="rId21"/>
    <p:sldId id="293" r:id="rId22"/>
    <p:sldId id="294" r:id="rId23"/>
    <p:sldId id="296" r:id="rId24"/>
    <p:sldId id="297" r:id="rId25"/>
    <p:sldId id="301" r:id="rId26"/>
    <p:sldId id="298" r:id="rId27"/>
    <p:sldId id="299" r:id="rId28"/>
  </p:sldIdLst>
  <p:sldSz cx="9144000" cy="6858000" type="screen4x3"/>
  <p:notesSz cx="6858000" cy="9144000"/>
  <p:custDataLst>
    <p:tags r:id="rId3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mma" initials="E" lastIdx="13" clrIdx="0">
    <p:extLst>
      <p:ext uri="{19B8F6BF-5375-455C-9EA6-DF929625EA0E}">
        <p15:presenceInfo xmlns:p15="http://schemas.microsoft.com/office/powerpoint/2012/main" userId="Emm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5490" autoAdjust="0"/>
  </p:normalViewPr>
  <p:slideViewPr>
    <p:cSldViewPr>
      <p:cViewPr varScale="1">
        <p:scale>
          <a:sx n="54" d="100"/>
          <a:sy n="54" d="100"/>
        </p:scale>
        <p:origin x="336" y="42"/>
      </p:cViewPr>
      <p:guideLst>
        <p:guide orient="horz" pos="2160"/>
        <p:guide pos="2880"/>
      </p:guideLst>
    </p:cSldViewPr>
  </p:slideViewPr>
  <p:outlineViewPr>
    <p:cViewPr>
      <p:scale>
        <a:sx n="33" d="100"/>
        <a:sy n="33" d="100"/>
      </p:scale>
      <p:origin x="0" y="-6374"/>
    </p:cViewPr>
  </p:outlineViewPr>
  <p:notesTextViewPr>
    <p:cViewPr>
      <p:scale>
        <a:sx n="1" d="1"/>
        <a:sy n="1" d="1"/>
      </p:scale>
      <p:origin x="0" y="0"/>
    </p:cViewPr>
  </p:notesTextViewPr>
  <p:sorterViewPr>
    <p:cViewPr>
      <p:scale>
        <a:sx n="100" d="100"/>
        <a:sy n="100" d="100"/>
      </p:scale>
      <p:origin x="0" y="-331"/>
    </p:cViewPr>
  </p:sorterViewPr>
  <p:notesViewPr>
    <p:cSldViewPr>
      <p:cViewPr varScale="1">
        <p:scale>
          <a:sx n="68" d="100"/>
          <a:sy n="68" d="100"/>
        </p:scale>
        <p:origin x="3101"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ags" Target="tags/tag1.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Book2"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2"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MYDATA\HOME\Employability%20SIG\Laura\charts.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3" Type="http://schemas.openxmlformats.org/officeDocument/2006/relationships/oleObject" Target="file:///\\MYDATA\HOME\Employability%20SIG\Laura\charts.xlsx" TargetMode="Externa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a:t>Energy Production</a:t>
            </a:r>
          </a:p>
        </c:rich>
      </c:tx>
      <c:layout>
        <c:manualLayout>
          <c:xMode val="edge"/>
          <c:yMode val="edge"/>
          <c:x val="0.2462820512820513"/>
          <c:y val="0"/>
        </c:manualLayout>
      </c:layout>
      <c:overlay val="0"/>
      <c:spPr>
        <a:no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908370251660488E-2"/>
          <c:y val="0.11902118434218373"/>
          <c:w val="0.41983660130718953"/>
          <c:h val="0.76932504175614413"/>
        </c:manualLayout>
      </c:layout>
      <c:barChart>
        <c:barDir val="col"/>
        <c:grouping val="percentStacked"/>
        <c:varyColors val="0"/>
        <c:ser>
          <c:idx val="0"/>
          <c:order val="0"/>
          <c:tx>
            <c:strRef>
              <c:f>Sheet1!$A$9</c:f>
              <c:strCache>
                <c:ptCount val="1"/>
                <c:pt idx="0">
                  <c:v>Nuclear</c:v>
                </c:pt>
              </c:strCache>
            </c:strRef>
          </c:tx>
          <c:spPr>
            <a:solidFill>
              <a:schemeClr val="bg1">
                <a:lumMod val="65000"/>
              </a:schemeClr>
            </a:solidFill>
            <a:ln>
              <a:noFill/>
            </a:ln>
            <a:effectLst/>
          </c:spPr>
          <c:invertIfNegative val="0"/>
          <c:cat>
            <c:strRef>
              <c:f>Sheet1!$B$8:$C$8</c:f>
              <c:strCache>
                <c:ptCount val="2"/>
                <c:pt idx="0">
                  <c:v>1996 Output</c:v>
                </c:pt>
                <c:pt idx="1">
                  <c:v>2006 Output</c:v>
                </c:pt>
              </c:strCache>
            </c:strRef>
          </c:cat>
          <c:val>
            <c:numRef>
              <c:f>Sheet1!$B$9:$C$9</c:f>
              <c:numCache>
                <c:formatCode>General</c:formatCode>
                <c:ptCount val="2"/>
                <c:pt idx="0">
                  <c:v>16</c:v>
                </c:pt>
                <c:pt idx="1">
                  <c:v>19</c:v>
                </c:pt>
              </c:numCache>
            </c:numRef>
          </c:val>
          <c:extLst>
            <c:ext xmlns:c16="http://schemas.microsoft.com/office/drawing/2014/chart" uri="{C3380CC4-5D6E-409C-BE32-E72D297353CC}">
              <c16:uniqueId val="{00000000-17CB-4BC8-83BE-2BA4DBB757C6}"/>
            </c:ext>
          </c:extLst>
        </c:ser>
        <c:ser>
          <c:idx val="1"/>
          <c:order val="1"/>
          <c:tx>
            <c:strRef>
              <c:f>Sheet1!$A$10</c:f>
              <c:strCache>
                <c:ptCount val="1"/>
                <c:pt idx="0">
                  <c:v>Coal</c:v>
                </c:pt>
              </c:strCache>
            </c:strRef>
          </c:tx>
          <c:spPr>
            <a:solidFill>
              <a:schemeClr val="bg1">
                <a:lumMod val="85000"/>
              </a:schemeClr>
            </a:solidFill>
            <a:ln>
              <a:noFill/>
            </a:ln>
            <a:effectLst/>
          </c:spPr>
          <c:invertIfNegative val="0"/>
          <c:cat>
            <c:strRef>
              <c:f>Sheet1!$B$8:$C$8</c:f>
              <c:strCache>
                <c:ptCount val="2"/>
                <c:pt idx="0">
                  <c:v>1996 Output</c:v>
                </c:pt>
                <c:pt idx="1">
                  <c:v>2006 Output</c:v>
                </c:pt>
              </c:strCache>
            </c:strRef>
          </c:cat>
          <c:val>
            <c:numRef>
              <c:f>Sheet1!$B$10:$C$10</c:f>
              <c:numCache>
                <c:formatCode>General</c:formatCode>
                <c:ptCount val="2"/>
                <c:pt idx="0">
                  <c:v>35</c:v>
                </c:pt>
                <c:pt idx="1">
                  <c:v>32</c:v>
                </c:pt>
              </c:numCache>
            </c:numRef>
          </c:val>
          <c:extLst>
            <c:ext xmlns:c16="http://schemas.microsoft.com/office/drawing/2014/chart" uri="{C3380CC4-5D6E-409C-BE32-E72D297353CC}">
              <c16:uniqueId val="{00000001-17CB-4BC8-83BE-2BA4DBB757C6}"/>
            </c:ext>
          </c:extLst>
        </c:ser>
        <c:ser>
          <c:idx val="2"/>
          <c:order val="2"/>
          <c:tx>
            <c:strRef>
              <c:f>Sheet1!$A$11</c:f>
              <c:strCache>
                <c:ptCount val="1"/>
                <c:pt idx="0">
                  <c:v>Gas</c:v>
                </c:pt>
              </c:strCache>
            </c:strRef>
          </c:tx>
          <c:spPr>
            <a:solidFill>
              <a:srgbClr val="E17F88"/>
            </a:solidFill>
            <a:ln>
              <a:noFill/>
            </a:ln>
            <a:effectLst/>
          </c:spPr>
          <c:invertIfNegative val="0"/>
          <c:cat>
            <c:strRef>
              <c:f>Sheet1!$B$8:$C$8</c:f>
              <c:strCache>
                <c:ptCount val="2"/>
                <c:pt idx="0">
                  <c:v>1996 Output</c:v>
                </c:pt>
                <c:pt idx="1">
                  <c:v>2006 Output</c:v>
                </c:pt>
              </c:strCache>
            </c:strRef>
          </c:cat>
          <c:val>
            <c:numRef>
              <c:f>Sheet1!$B$11:$C$11</c:f>
              <c:numCache>
                <c:formatCode>General</c:formatCode>
                <c:ptCount val="2"/>
                <c:pt idx="0">
                  <c:v>43</c:v>
                </c:pt>
                <c:pt idx="1">
                  <c:v>40</c:v>
                </c:pt>
              </c:numCache>
            </c:numRef>
          </c:val>
          <c:extLst>
            <c:ext xmlns:c16="http://schemas.microsoft.com/office/drawing/2014/chart" uri="{C3380CC4-5D6E-409C-BE32-E72D297353CC}">
              <c16:uniqueId val="{00000002-17CB-4BC8-83BE-2BA4DBB757C6}"/>
            </c:ext>
          </c:extLst>
        </c:ser>
        <c:ser>
          <c:idx val="3"/>
          <c:order val="3"/>
          <c:tx>
            <c:strRef>
              <c:f>Sheet1!$A$12</c:f>
              <c:strCache>
                <c:ptCount val="1"/>
                <c:pt idx="0">
                  <c:v>Renewable</c:v>
                </c:pt>
              </c:strCache>
            </c:strRef>
          </c:tx>
          <c:spPr>
            <a:solidFill>
              <a:schemeClr val="bg1">
                <a:lumMod val="50000"/>
              </a:schemeClr>
            </a:solidFill>
            <a:ln>
              <a:noFill/>
            </a:ln>
            <a:effectLst/>
          </c:spPr>
          <c:invertIfNegative val="0"/>
          <c:cat>
            <c:strRef>
              <c:f>Sheet1!$B$8:$C$8</c:f>
              <c:strCache>
                <c:ptCount val="2"/>
                <c:pt idx="0">
                  <c:v>1996 Output</c:v>
                </c:pt>
                <c:pt idx="1">
                  <c:v>2006 Output</c:v>
                </c:pt>
              </c:strCache>
            </c:strRef>
          </c:cat>
          <c:val>
            <c:numRef>
              <c:f>Sheet1!$B$12:$C$12</c:f>
              <c:numCache>
                <c:formatCode>General</c:formatCode>
                <c:ptCount val="2"/>
                <c:pt idx="0">
                  <c:v>3</c:v>
                </c:pt>
                <c:pt idx="1">
                  <c:v>6</c:v>
                </c:pt>
              </c:numCache>
            </c:numRef>
          </c:val>
          <c:extLst>
            <c:ext xmlns:c16="http://schemas.microsoft.com/office/drawing/2014/chart" uri="{C3380CC4-5D6E-409C-BE32-E72D297353CC}">
              <c16:uniqueId val="{00000003-17CB-4BC8-83BE-2BA4DBB757C6}"/>
            </c:ext>
          </c:extLst>
        </c:ser>
        <c:ser>
          <c:idx val="4"/>
          <c:order val="4"/>
          <c:tx>
            <c:strRef>
              <c:f>Sheet1!$A$13</c:f>
              <c:strCache>
                <c:ptCount val="1"/>
                <c:pt idx="0">
                  <c:v>Other</c:v>
                </c:pt>
              </c:strCache>
            </c:strRef>
          </c:tx>
          <c:spPr>
            <a:solidFill>
              <a:srgbClr val="C00000"/>
            </a:solidFill>
            <a:ln>
              <a:noFill/>
            </a:ln>
            <a:effectLst/>
          </c:spPr>
          <c:invertIfNegative val="0"/>
          <c:cat>
            <c:strRef>
              <c:f>Sheet1!$B$8:$C$8</c:f>
              <c:strCache>
                <c:ptCount val="2"/>
                <c:pt idx="0">
                  <c:v>1996 Output</c:v>
                </c:pt>
                <c:pt idx="1">
                  <c:v>2006 Output</c:v>
                </c:pt>
              </c:strCache>
            </c:strRef>
          </c:cat>
          <c:val>
            <c:numRef>
              <c:f>Sheet1!$B$13:$C$13</c:f>
              <c:numCache>
                <c:formatCode>General</c:formatCode>
                <c:ptCount val="2"/>
                <c:pt idx="0">
                  <c:v>3</c:v>
                </c:pt>
                <c:pt idx="1">
                  <c:v>3</c:v>
                </c:pt>
              </c:numCache>
            </c:numRef>
          </c:val>
          <c:extLst>
            <c:ext xmlns:c16="http://schemas.microsoft.com/office/drawing/2014/chart" uri="{C3380CC4-5D6E-409C-BE32-E72D297353CC}">
              <c16:uniqueId val="{00000004-17CB-4BC8-83BE-2BA4DBB757C6}"/>
            </c:ext>
          </c:extLst>
        </c:ser>
        <c:dLbls>
          <c:showLegendKey val="0"/>
          <c:showVal val="0"/>
          <c:showCatName val="0"/>
          <c:showSerName val="0"/>
          <c:showPercent val="0"/>
          <c:showBubbleSize val="0"/>
        </c:dLbls>
        <c:gapWidth val="55"/>
        <c:overlap val="100"/>
        <c:axId val="488857576"/>
        <c:axId val="488858752"/>
      </c:barChart>
      <c:catAx>
        <c:axId val="488857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88858752"/>
        <c:crosses val="autoZero"/>
        <c:auto val="1"/>
        <c:lblAlgn val="ctr"/>
        <c:lblOffset val="100"/>
        <c:noMultiLvlLbl val="0"/>
      </c:catAx>
      <c:valAx>
        <c:axId val="48885875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88857576"/>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US" sz="1800" b="1"/>
              <a:t>Energy Production</a:t>
            </a:r>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908370251660488E-2"/>
          <c:y val="0.11902118434218373"/>
          <c:w val="0.42076058427479174"/>
          <c:h val="0.71216595084705325"/>
        </c:manualLayout>
      </c:layout>
      <c:barChart>
        <c:barDir val="col"/>
        <c:grouping val="percentStacked"/>
        <c:varyColors val="0"/>
        <c:ser>
          <c:idx val="0"/>
          <c:order val="0"/>
          <c:tx>
            <c:strRef>
              <c:f>Sheet1!$A$9</c:f>
              <c:strCache>
                <c:ptCount val="1"/>
                <c:pt idx="0">
                  <c:v>Nuclear</c:v>
                </c:pt>
              </c:strCache>
            </c:strRef>
          </c:tx>
          <c:spPr>
            <a:solidFill>
              <a:schemeClr val="bg1">
                <a:lumMod val="65000"/>
              </a:schemeClr>
            </a:solidFill>
            <a:ln>
              <a:noFill/>
            </a:ln>
            <a:effectLst/>
          </c:spPr>
          <c:invertIfNegative val="0"/>
          <c:cat>
            <c:strRef>
              <c:f>Sheet1!$B$8:$C$8</c:f>
              <c:strCache>
                <c:ptCount val="2"/>
                <c:pt idx="0">
                  <c:v>1996 Output</c:v>
                </c:pt>
                <c:pt idx="1">
                  <c:v>2006 Output</c:v>
                </c:pt>
              </c:strCache>
            </c:strRef>
          </c:cat>
          <c:val>
            <c:numRef>
              <c:f>Sheet1!$B$9:$C$9</c:f>
              <c:numCache>
                <c:formatCode>General</c:formatCode>
                <c:ptCount val="2"/>
                <c:pt idx="0">
                  <c:v>16</c:v>
                </c:pt>
                <c:pt idx="1">
                  <c:v>19</c:v>
                </c:pt>
              </c:numCache>
            </c:numRef>
          </c:val>
          <c:extLst>
            <c:ext xmlns:c16="http://schemas.microsoft.com/office/drawing/2014/chart" uri="{C3380CC4-5D6E-409C-BE32-E72D297353CC}">
              <c16:uniqueId val="{00000000-D437-41F2-B491-EAD602F82ECB}"/>
            </c:ext>
          </c:extLst>
        </c:ser>
        <c:ser>
          <c:idx val="1"/>
          <c:order val="1"/>
          <c:tx>
            <c:strRef>
              <c:f>Sheet1!$A$10</c:f>
              <c:strCache>
                <c:ptCount val="1"/>
                <c:pt idx="0">
                  <c:v>Coal</c:v>
                </c:pt>
              </c:strCache>
            </c:strRef>
          </c:tx>
          <c:spPr>
            <a:solidFill>
              <a:schemeClr val="bg1">
                <a:lumMod val="85000"/>
              </a:schemeClr>
            </a:solidFill>
            <a:ln>
              <a:noFill/>
            </a:ln>
            <a:effectLst/>
          </c:spPr>
          <c:invertIfNegative val="0"/>
          <c:cat>
            <c:strRef>
              <c:f>Sheet1!$B$8:$C$8</c:f>
              <c:strCache>
                <c:ptCount val="2"/>
                <c:pt idx="0">
                  <c:v>1996 Output</c:v>
                </c:pt>
                <c:pt idx="1">
                  <c:v>2006 Output</c:v>
                </c:pt>
              </c:strCache>
            </c:strRef>
          </c:cat>
          <c:val>
            <c:numRef>
              <c:f>Sheet1!$B$10:$C$10</c:f>
              <c:numCache>
                <c:formatCode>General</c:formatCode>
                <c:ptCount val="2"/>
                <c:pt idx="0">
                  <c:v>35</c:v>
                </c:pt>
                <c:pt idx="1">
                  <c:v>32</c:v>
                </c:pt>
              </c:numCache>
            </c:numRef>
          </c:val>
          <c:extLst>
            <c:ext xmlns:c16="http://schemas.microsoft.com/office/drawing/2014/chart" uri="{C3380CC4-5D6E-409C-BE32-E72D297353CC}">
              <c16:uniqueId val="{00000001-D437-41F2-B491-EAD602F82ECB}"/>
            </c:ext>
          </c:extLst>
        </c:ser>
        <c:ser>
          <c:idx val="2"/>
          <c:order val="2"/>
          <c:tx>
            <c:strRef>
              <c:f>Sheet1!$A$11</c:f>
              <c:strCache>
                <c:ptCount val="1"/>
                <c:pt idx="0">
                  <c:v>Gas</c:v>
                </c:pt>
              </c:strCache>
            </c:strRef>
          </c:tx>
          <c:spPr>
            <a:solidFill>
              <a:srgbClr val="E17F88"/>
            </a:solidFill>
            <a:ln>
              <a:noFill/>
            </a:ln>
            <a:effectLst/>
          </c:spPr>
          <c:invertIfNegative val="0"/>
          <c:cat>
            <c:strRef>
              <c:f>Sheet1!$B$8:$C$8</c:f>
              <c:strCache>
                <c:ptCount val="2"/>
                <c:pt idx="0">
                  <c:v>1996 Output</c:v>
                </c:pt>
                <c:pt idx="1">
                  <c:v>2006 Output</c:v>
                </c:pt>
              </c:strCache>
            </c:strRef>
          </c:cat>
          <c:val>
            <c:numRef>
              <c:f>Sheet1!$B$11:$C$11</c:f>
              <c:numCache>
                <c:formatCode>General</c:formatCode>
                <c:ptCount val="2"/>
                <c:pt idx="0">
                  <c:v>43</c:v>
                </c:pt>
                <c:pt idx="1">
                  <c:v>40</c:v>
                </c:pt>
              </c:numCache>
            </c:numRef>
          </c:val>
          <c:extLst>
            <c:ext xmlns:c16="http://schemas.microsoft.com/office/drawing/2014/chart" uri="{C3380CC4-5D6E-409C-BE32-E72D297353CC}">
              <c16:uniqueId val="{00000002-D437-41F2-B491-EAD602F82ECB}"/>
            </c:ext>
          </c:extLst>
        </c:ser>
        <c:ser>
          <c:idx val="3"/>
          <c:order val="3"/>
          <c:tx>
            <c:strRef>
              <c:f>Sheet1!$A$12</c:f>
              <c:strCache>
                <c:ptCount val="1"/>
                <c:pt idx="0">
                  <c:v>Renewable</c:v>
                </c:pt>
              </c:strCache>
            </c:strRef>
          </c:tx>
          <c:spPr>
            <a:solidFill>
              <a:schemeClr val="bg1">
                <a:lumMod val="50000"/>
              </a:schemeClr>
            </a:solidFill>
            <a:ln>
              <a:noFill/>
            </a:ln>
            <a:effectLst/>
          </c:spPr>
          <c:invertIfNegative val="0"/>
          <c:cat>
            <c:strRef>
              <c:f>Sheet1!$B$8:$C$8</c:f>
              <c:strCache>
                <c:ptCount val="2"/>
                <c:pt idx="0">
                  <c:v>1996 Output</c:v>
                </c:pt>
                <c:pt idx="1">
                  <c:v>2006 Output</c:v>
                </c:pt>
              </c:strCache>
            </c:strRef>
          </c:cat>
          <c:val>
            <c:numRef>
              <c:f>Sheet1!$B$12:$C$12</c:f>
              <c:numCache>
                <c:formatCode>General</c:formatCode>
                <c:ptCount val="2"/>
                <c:pt idx="0">
                  <c:v>3</c:v>
                </c:pt>
                <c:pt idx="1">
                  <c:v>6</c:v>
                </c:pt>
              </c:numCache>
            </c:numRef>
          </c:val>
          <c:extLst>
            <c:ext xmlns:c16="http://schemas.microsoft.com/office/drawing/2014/chart" uri="{C3380CC4-5D6E-409C-BE32-E72D297353CC}">
              <c16:uniqueId val="{00000003-D437-41F2-B491-EAD602F82ECB}"/>
            </c:ext>
          </c:extLst>
        </c:ser>
        <c:ser>
          <c:idx val="4"/>
          <c:order val="4"/>
          <c:tx>
            <c:strRef>
              <c:f>Sheet1!$A$13</c:f>
              <c:strCache>
                <c:ptCount val="1"/>
                <c:pt idx="0">
                  <c:v>Other</c:v>
                </c:pt>
              </c:strCache>
            </c:strRef>
          </c:tx>
          <c:spPr>
            <a:solidFill>
              <a:srgbClr val="C00000"/>
            </a:solidFill>
            <a:ln>
              <a:noFill/>
            </a:ln>
            <a:effectLst/>
          </c:spPr>
          <c:invertIfNegative val="0"/>
          <c:cat>
            <c:strRef>
              <c:f>Sheet1!$B$8:$C$8</c:f>
              <c:strCache>
                <c:ptCount val="2"/>
                <c:pt idx="0">
                  <c:v>1996 Output</c:v>
                </c:pt>
                <c:pt idx="1">
                  <c:v>2006 Output</c:v>
                </c:pt>
              </c:strCache>
            </c:strRef>
          </c:cat>
          <c:val>
            <c:numRef>
              <c:f>Sheet1!$B$13:$C$13</c:f>
              <c:numCache>
                <c:formatCode>General</c:formatCode>
                <c:ptCount val="2"/>
                <c:pt idx="0">
                  <c:v>3</c:v>
                </c:pt>
                <c:pt idx="1">
                  <c:v>3</c:v>
                </c:pt>
              </c:numCache>
            </c:numRef>
          </c:val>
          <c:extLst>
            <c:ext xmlns:c16="http://schemas.microsoft.com/office/drawing/2014/chart" uri="{C3380CC4-5D6E-409C-BE32-E72D297353CC}">
              <c16:uniqueId val="{00000004-D437-41F2-B491-EAD602F82ECB}"/>
            </c:ext>
          </c:extLst>
        </c:ser>
        <c:dLbls>
          <c:showLegendKey val="0"/>
          <c:showVal val="0"/>
          <c:showCatName val="0"/>
          <c:showSerName val="0"/>
          <c:showPercent val="0"/>
          <c:showBubbleSize val="0"/>
        </c:dLbls>
        <c:gapWidth val="55"/>
        <c:overlap val="100"/>
        <c:axId val="488860712"/>
        <c:axId val="488861104"/>
      </c:barChart>
      <c:catAx>
        <c:axId val="488860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88861104"/>
        <c:crosses val="autoZero"/>
        <c:auto val="1"/>
        <c:lblAlgn val="ctr"/>
        <c:lblOffset val="100"/>
        <c:noMultiLvlLbl val="0"/>
      </c:catAx>
      <c:valAx>
        <c:axId val="4888611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88860712"/>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a:solidFill>
                  <a:schemeClr val="tx1">
                    <a:lumMod val="65000"/>
                    <a:lumOff val="35000"/>
                  </a:schemeClr>
                </a:solidFill>
              </a:rPr>
              <a:t>Building Energy             Usage 1990</a:t>
            </a:r>
          </a:p>
        </c:rich>
      </c:tx>
      <c:layout>
        <c:manualLayout>
          <c:xMode val="edge"/>
          <c:yMode val="edge"/>
          <c:x val="0.27426196276169873"/>
          <c:y val="5.917706026886538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Sheet2!$B$1</c:f>
              <c:strCache>
                <c:ptCount val="1"/>
                <c:pt idx="0">
                  <c:v>Building Energy Usage 1990</c:v>
                </c:pt>
              </c:strCache>
            </c:strRef>
          </c:tx>
          <c:dPt>
            <c:idx val="0"/>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01-9D06-4FA0-B039-80A8AFDD0C2F}"/>
              </c:ext>
            </c:extLst>
          </c:dPt>
          <c:dPt>
            <c:idx val="1"/>
            <c:bubble3D val="0"/>
            <c:spPr>
              <a:solidFill>
                <a:srgbClr val="FF0000"/>
              </a:solidFill>
              <a:ln w="19050">
                <a:solidFill>
                  <a:schemeClr val="lt1"/>
                </a:solidFill>
              </a:ln>
              <a:effectLst/>
            </c:spPr>
            <c:extLst>
              <c:ext xmlns:c16="http://schemas.microsoft.com/office/drawing/2014/chart" uri="{C3380CC4-5D6E-409C-BE32-E72D297353CC}">
                <c16:uniqueId val="{00000003-9D06-4FA0-B039-80A8AFDD0C2F}"/>
              </c:ext>
            </c:extLst>
          </c:dPt>
          <c:dPt>
            <c:idx val="2"/>
            <c:bubble3D val="0"/>
            <c:spPr>
              <a:solidFill>
                <a:schemeClr val="bg1">
                  <a:lumMod val="65000"/>
                </a:schemeClr>
              </a:solidFill>
              <a:ln w="19050">
                <a:solidFill>
                  <a:schemeClr val="lt1"/>
                </a:solidFill>
              </a:ln>
              <a:effectLst/>
            </c:spPr>
            <c:extLst>
              <c:ext xmlns:c16="http://schemas.microsoft.com/office/drawing/2014/chart" uri="{C3380CC4-5D6E-409C-BE32-E72D297353CC}">
                <c16:uniqueId val="{00000005-9D06-4FA0-B039-80A8AFDD0C2F}"/>
              </c:ext>
            </c:extLst>
          </c:dPt>
          <c:dPt>
            <c:idx val="3"/>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7-9D06-4FA0-B039-80A8AFDD0C2F}"/>
              </c:ext>
            </c:extLst>
          </c:dPt>
          <c:dPt>
            <c:idx val="4"/>
            <c:bubble3D val="0"/>
            <c:spPr>
              <a:solidFill>
                <a:srgbClr val="E17F88"/>
              </a:solidFill>
              <a:ln w="19050">
                <a:solidFill>
                  <a:schemeClr val="lt1"/>
                </a:solidFill>
              </a:ln>
              <a:effectLst/>
            </c:spPr>
            <c:extLst>
              <c:ext xmlns:c16="http://schemas.microsoft.com/office/drawing/2014/chart" uri="{C3380CC4-5D6E-409C-BE32-E72D297353CC}">
                <c16:uniqueId val="{00000009-9D06-4FA0-B039-80A8AFDD0C2F}"/>
              </c:ext>
            </c:extLst>
          </c:dPt>
          <c:dLbls>
            <c:dLbl>
              <c:idx val="0"/>
              <c:layout>
                <c:manualLayout>
                  <c:x val="-4.6697117175701706E-2"/>
                  <c:y val="1.825839465332930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D06-4FA0-B039-80A8AFDD0C2F}"/>
                </c:ext>
              </c:extLst>
            </c:dLbl>
            <c:dLbl>
              <c:idx val="1"/>
              <c:layout>
                <c:manualLayout>
                  <c:x val="-0.11873624709203071"/>
                  <c:y val="8.90378864237281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D06-4FA0-B039-80A8AFDD0C2F}"/>
                </c:ext>
              </c:extLst>
            </c:dLbl>
            <c:dLbl>
              <c:idx val="2"/>
              <c:layout>
                <c:manualLayout>
                  <c:x val="-2.8166844298750751E-3"/>
                  <c:y val="-3.95044736634415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D06-4FA0-B039-80A8AFDD0C2F}"/>
                </c:ext>
              </c:extLst>
            </c:dLbl>
            <c:dLbl>
              <c:idx val="3"/>
              <c:layout>
                <c:manualLayout>
                  <c:x val="6.1140494264051335E-4"/>
                  <c:y val="2.298819108948404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D06-4FA0-B039-80A8AFDD0C2F}"/>
                </c:ext>
              </c:extLst>
            </c:dLbl>
            <c:dLbl>
              <c:idx val="4"/>
              <c:layout>
                <c:manualLayout>
                  <c:x val="1.2008126390103714E-2"/>
                  <c:y val="2.56555271869374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D06-4FA0-B039-80A8AFDD0C2F}"/>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65000"/>
                        <a:lumOff val="3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Sheet2!$A$2:$A$6</c:f>
              <c:strCache>
                <c:ptCount val="5"/>
                <c:pt idx="0">
                  <c:v>Meeting Rooms</c:v>
                </c:pt>
                <c:pt idx="1">
                  <c:v>Office Space</c:v>
                </c:pt>
                <c:pt idx="2">
                  <c:v>Print Room</c:v>
                </c:pt>
                <c:pt idx="3">
                  <c:v>PC Room</c:v>
                </c:pt>
                <c:pt idx="4">
                  <c:v>Kitchen</c:v>
                </c:pt>
              </c:strCache>
            </c:strRef>
          </c:cat>
          <c:val>
            <c:numRef>
              <c:f>Sheet2!$B$2:$B$6</c:f>
              <c:numCache>
                <c:formatCode>0%</c:formatCode>
                <c:ptCount val="5"/>
                <c:pt idx="0">
                  <c:v>0.12</c:v>
                </c:pt>
                <c:pt idx="1">
                  <c:v>0.41</c:v>
                </c:pt>
                <c:pt idx="2">
                  <c:v>0.15</c:v>
                </c:pt>
                <c:pt idx="3">
                  <c:v>0.2</c:v>
                </c:pt>
                <c:pt idx="4">
                  <c:v>0.12</c:v>
                </c:pt>
              </c:numCache>
            </c:numRef>
          </c:val>
          <c:extLst>
            <c:ext xmlns:c16="http://schemas.microsoft.com/office/drawing/2014/chart" uri="{C3380CC4-5D6E-409C-BE32-E72D297353CC}">
              <c16:uniqueId val="{0000000A-9D06-4FA0-B039-80A8AFDD0C2F}"/>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w="9525" cap="flat" cmpd="sng" algn="ctr">
      <a:noFill/>
      <a:round/>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a:solidFill>
                  <a:schemeClr val="tx1">
                    <a:lumMod val="65000"/>
                    <a:lumOff val="35000"/>
                  </a:schemeClr>
                </a:solidFill>
              </a:rPr>
              <a:t>Building Energy                                          Usage 2000</a:t>
            </a:r>
          </a:p>
        </c:rich>
      </c:tx>
      <c:layout>
        <c:manualLayout>
          <c:xMode val="edge"/>
          <c:yMode val="edge"/>
          <c:x val="0.20429160635257504"/>
          <c:y val="8.0148846861240533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Sheet2!$C$1</c:f>
              <c:strCache>
                <c:ptCount val="1"/>
                <c:pt idx="0">
                  <c:v>Building Energy Usage 2000</c:v>
                </c:pt>
              </c:strCache>
            </c:strRef>
          </c:tx>
          <c:dPt>
            <c:idx val="0"/>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01-DA25-4542-BDCF-1DA8301ABF6A}"/>
              </c:ext>
            </c:extLst>
          </c:dPt>
          <c:dPt>
            <c:idx val="1"/>
            <c:bubble3D val="0"/>
            <c:spPr>
              <a:solidFill>
                <a:srgbClr val="FF0000"/>
              </a:solidFill>
              <a:ln w="19050">
                <a:solidFill>
                  <a:schemeClr val="lt1"/>
                </a:solidFill>
              </a:ln>
              <a:effectLst/>
            </c:spPr>
            <c:extLst>
              <c:ext xmlns:c16="http://schemas.microsoft.com/office/drawing/2014/chart" uri="{C3380CC4-5D6E-409C-BE32-E72D297353CC}">
                <c16:uniqueId val="{00000003-DA25-4542-BDCF-1DA8301ABF6A}"/>
              </c:ext>
            </c:extLst>
          </c:dPt>
          <c:dPt>
            <c:idx val="2"/>
            <c:bubble3D val="0"/>
            <c:spPr>
              <a:solidFill>
                <a:schemeClr val="bg1">
                  <a:lumMod val="65000"/>
                </a:schemeClr>
              </a:solidFill>
              <a:ln w="19050">
                <a:solidFill>
                  <a:schemeClr val="lt1"/>
                </a:solidFill>
              </a:ln>
              <a:effectLst/>
            </c:spPr>
            <c:extLst>
              <c:ext xmlns:c16="http://schemas.microsoft.com/office/drawing/2014/chart" uri="{C3380CC4-5D6E-409C-BE32-E72D297353CC}">
                <c16:uniqueId val="{00000005-DA25-4542-BDCF-1DA8301ABF6A}"/>
              </c:ext>
            </c:extLst>
          </c:dPt>
          <c:dPt>
            <c:idx val="3"/>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7-DA25-4542-BDCF-1DA8301ABF6A}"/>
              </c:ext>
            </c:extLst>
          </c:dPt>
          <c:dPt>
            <c:idx val="4"/>
            <c:bubble3D val="0"/>
            <c:spPr>
              <a:solidFill>
                <a:srgbClr val="E17F88"/>
              </a:solidFill>
              <a:ln w="19050">
                <a:solidFill>
                  <a:schemeClr val="lt1"/>
                </a:solidFill>
              </a:ln>
              <a:effectLst/>
            </c:spPr>
            <c:extLst>
              <c:ext xmlns:c16="http://schemas.microsoft.com/office/drawing/2014/chart" uri="{C3380CC4-5D6E-409C-BE32-E72D297353CC}">
                <c16:uniqueId val="{00000009-DA25-4542-BDCF-1DA8301ABF6A}"/>
              </c:ext>
            </c:extLst>
          </c:dPt>
          <c:dLbls>
            <c:dLbl>
              <c:idx val="0"/>
              <c:layout>
                <c:manualLayout>
                  <c:x val="-3.3390147092527867E-3"/>
                  <c:y val="3.0549866138111455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DA25-4542-BDCF-1DA8301ABF6A}"/>
                </c:ext>
              </c:extLst>
            </c:dLbl>
            <c:dLbl>
              <c:idx val="1"/>
              <c:layout>
                <c:manualLayout>
                  <c:x val="-8.4003007819084929E-2"/>
                  <c:y val="7.0137921574668957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DA25-4542-BDCF-1DA8301ABF6A}"/>
                </c:ext>
              </c:extLst>
            </c:dLbl>
            <c:dLbl>
              <c:idx val="2"/>
              <c:layout>
                <c:manualLayout>
                  <c:x val="-9.1224912404980971E-3"/>
                  <c:y val="-4.0834501391039509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DA25-4542-BDCF-1DA8301ABF6A}"/>
                </c:ext>
              </c:extLst>
            </c:dLbl>
            <c:dLbl>
              <c:idx val="3"/>
              <c:layout>
                <c:manualLayout>
                  <c:x val="2.1649478678064053E-3"/>
                  <c:y val="8.7047358830530819E-4"/>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DA25-4542-BDCF-1DA8301ABF6A}"/>
                </c:ext>
              </c:extLst>
            </c:dLbl>
            <c:dLbl>
              <c:idx val="4"/>
              <c:layout>
                <c:manualLayout>
                  <c:x val="-4.9138966995975419E-4"/>
                  <c:y val="2.685123885945126E-2"/>
                </c:manualLayout>
              </c:layou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9-DA25-4542-BDCF-1DA8301ABF6A}"/>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65000"/>
                        <a:lumOff val="3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Sheet2!$A$2:$A$6</c:f>
              <c:strCache>
                <c:ptCount val="5"/>
                <c:pt idx="0">
                  <c:v>Meeting Rooms</c:v>
                </c:pt>
                <c:pt idx="1">
                  <c:v>Office Space</c:v>
                </c:pt>
                <c:pt idx="2">
                  <c:v>Print Room</c:v>
                </c:pt>
                <c:pt idx="3">
                  <c:v>PC Room</c:v>
                </c:pt>
                <c:pt idx="4">
                  <c:v>Kitchen</c:v>
                </c:pt>
              </c:strCache>
            </c:strRef>
          </c:cat>
          <c:val>
            <c:numRef>
              <c:f>Sheet2!$C$2:$C$6</c:f>
              <c:numCache>
                <c:formatCode>0%</c:formatCode>
                <c:ptCount val="5"/>
                <c:pt idx="0">
                  <c:v>0.14000000000000001</c:v>
                </c:pt>
                <c:pt idx="1">
                  <c:v>0.39</c:v>
                </c:pt>
                <c:pt idx="2">
                  <c:v>0.12</c:v>
                </c:pt>
                <c:pt idx="3">
                  <c:v>0.21</c:v>
                </c:pt>
                <c:pt idx="4">
                  <c:v>0.14000000000000001</c:v>
                </c:pt>
              </c:numCache>
            </c:numRef>
          </c:val>
          <c:extLst>
            <c:ext xmlns:c16="http://schemas.microsoft.com/office/drawing/2014/chart" uri="{C3380CC4-5D6E-409C-BE32-E72D297353CC}">
              <c16:uniqueId val="{0000000A-DA25-4542-BDCF-1DA8301ABF6A}"/>
            </c:ext>
          </c:extLst>
        </c:ser>
        <c:dLbls>
          <c:showLegendKey val="0"/>
          <c:showVal val="0"/>
          <c:showCatName val="0"/>
          <c:showSerName val="0"/>
          <c:showPercent val="1"/>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w="9525" cap="flat" cmpd="sng" algn="ctr">
      <a:noFill/>
      <a:round/>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0.25306</cdr:x>
      <cdr:y>0.90451</cdr:y>
    </cdr:from>
    <cdr:to>
      <cdr:x>0.80173</cdr:x>
      <cdr:y>1</cdr:y>
    </cdr:to>
    <cdr:sp macro="" textlink="">
      <cdr:nvSpPr>
        <cdr:cNvPr id="2" name="TextBox 1"/>
        <cdr:cNvSpPr txBox="1"/>
      </cdr:nvSpPr>
      <cdr:spPr>
        <a:xfrm xmlns:a="http://schemas.openxmlformats.org/drawingml/2006/main">
          <a:off x="683347" y="2899115"/>
          <a:ext cx="1481601" cy="30604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GB" sz="1100">
              <a:solidFill>
                <a:schemeClr val="tx1">
                  <a:lumMod val="65000"/>
                  <a:lumOff val="35000"/>
                </a:schemeClr>
              </a:solidFill>
            </a:rPr>
            <a:t>(Total = 17,000 kWh)</a:t>
          </a:r>
        </a:p>
      </cdr:txBody>
    </cdr:sp>
  </cdr:relSizeAnchor>
</c:userShapes>
</file>

<file path=ppt/drawings/drawing2.xml><?xml version="1.0" encoding="utf-8"?>
<c:userShapes xmlns:c="http://schemas.openxmlformats.org/drawingml/2006/chart">
  <cdr:relSizeAnchor xmlns:cdr="http://schemas.openxmlformats.org/drawingml/2006/chartDrawing">
    <cdr:from>
      <cdr:x>0.18605</cdr:x>
      <cdr:y>0.883</cdr:y>
    </cdr:from>
    <cdr:to>
      <cdr:x>0.73472</cdr:x>
      <cdr:y>0.97849</cdr:y>
    </cdr:to>
    <cdr:sp macro="" textlink="">
      <cdr:nvSpPr>
        <cdr:cNvPr id="2" name="TextBox 1"/>
        <cdr:cNvSpPr txBox="1"/>
      </cdr:nvSpPr>
      <cdr:spPr>
        <a:xfrm xmlns:a="http://schemas.openxmlformats.org/drawingml/2006/main">
          <a:off x="726571" y="3162392"/>
          <a:ext cx="2142693" cy="34198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GB" sz="1100">
              <a:solidFill>
                <a:schemeClr val="tx1">
                  <a:lumMod val="65000"/>
                  <a:lumOff val="35000"/>
                </a:schemeClr>
              </a:solidFill>
            </a:rPr>
            <a:t>(Total = 15,000 kWh)</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55DA20-03E8-4ABF-878A-CE8BCE267490}" type="datetimeFigureOut">
              <a:rPr lang="en-GB" smtClean="0"/>
              <a:t>09/08/2018</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002815-B285-4B89-8F5F-DB5998BA3C3C}" type="slidenum">
              <a:rPr lang="en-GB" smtClean="0"/>
              <a:t>‹#›</a:t>
            </a:fld>
            <a:endParaRPr lang="en-GB"/>
          </a:p>
        </p:txBody>
      </p:sp>
    </p:spTree>
    <p:extLst>
      <p:ext uri="{BB962C8B-B14F-4D97-AF65-F5344CB8AC3E}">
        <p14:creationId xmlns:p14="http://schemas.microsoft.com/office/powerpoint/2010/main" val="3728450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This</a:t>
            </a:r>
            <a:r>
              <a:rPr lang="en-GB" baseline="0" dirty="0"/>
              <a:t> presentation is an introduction to numerical tests used by some employers during the recruitment process.   </a:t>
            </a:r>
            <a:endParaRPr lang="en-GB" dirty="0"/>
          </a:p>
          <a:p>
            <a:endParaRPr lang="en-GB" dirty="0"/>
          </a:p>
        </p:txBody>
      </p:sp>
      <p:sp>
        <p:nvSpPr>
          <p:cNvPr id="4" name="Slide Number Placeholder 3"/>
          <p:cNvSpPr>
            <a:spLocks noGrp="1"/>
          </p:cNvSpPr>
          <p:nvPr>
            <p:ph type="sldNum" sz="quarter" idx="10"/>
          </p:nvPr>
        </p:nvSpPr>
        <p:spPr/>
        <p:txBody>
          <a:bodyPr/>
          <a:lstStyle/>
          <a:p>
            <a:fld id="{D2002815-B285-4B89-8F5F-DB5998BA3C3C}" type="slidenum">
              <a:rPr lang="en-GB" smtClean="0"/>
              <a:t>1</a:t>
            </a:fld>
            <a:endParaRPr lang="en-GB"/>
          </a:p>
        </p:txBody>
      </p:sp>
    </p:spTree>
    <p:extLst>
      <p:ext uri="{BB962C8B-B14F-4D97-AF65-F5344CB8AC3E}">
        <p14:creationId xmlns:p14="http://schemas.microsoft.com/office/powerpoint/2010/main" val="26011847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you are likely to apply to companies using tests to assess</a:t>
            </a:r>
            <a:r>
              <a:rPr lang="en-GB" baseline="0" dirty="0"/>
              <a:t> numerical reasoning</a:t>
            </a:r>
            <a:r>
              <a:rPr lang="en-GB" dirty="0"/>
              <a:t>,</a:t>
            </a:r>
            <a:r>
              <a:rPr lang="en-GB" baseline="0" dirty="0"/>
              <a:t> </a:t>
            </a:r>
          </a:p>
          <a:p>
            <a:endParaRPr lang="en-GB" baseline="0" dirty="0"/>
          </a:p>
          <a:p>
            <a:r>
              <a:rPr lang="en-GB" baseline="0" dirty="0"/>
              <a:t>1. Find out:</a:t>
            </a:r>
            <a:endParaRPr lang="en-GB" dirty="0"/>
          </a:p>
          <a:p>
            <a:pPr>
              <a:buFont typeface="Arial" pitchFamily="34" charset="0"/>
              <a:buChar char="•"/>
            </a:pPr>
            <a:r>
              <a:rPr lang="en-GB" baseline="0" dirty="0"/>
              <a:t> What skill or skills they test for</a:t>
            </a:r>
          </a:p>
          <a:p>
            <a:pPr>
              <a:buFont typeface="Arial" pitchFamily="34" charset="0"/>
              <a:buChar char="•"/>
            </a:pPr>
            <a:r>
              <a:rPr lang="en-GB" baseline="0" dirty="0"/>
              <a:t> Which tests they use</a:t>
            </a:r>
          </a:p>
          <a:p>
            <a:pPr>
              <a:buFont typeface="Arial" pitchFamily="34" charset="0"/>
              <a:buChar char="•"/>
            </a:pPr>
            <a:r>
              <a:rPr lang="en-GB" baseline="0" dirty="0"/>
              <a:t> Whether they have example questions on their website</a:t>
            </a:r>
          </a:p>
          <a:p>
            <a:pPr>
              <a:buFont typeface="Arial" pitchFamily="34" charset="0"/>
              <a:buChar char="•"/>
            </a:pPr>
            <a:endParaRPr lang="en-GB" baseline="0" dirty="0"/>
          </a:p>
          <a:p>
            <a:pPr>
              <a:buFont typeface="Arial" pitchFamily="34" charset="0"/>
              <a:buNone/>
            </a:pPr>
            <a:r>
              <a:rPr lang="en-GB" baseline="0" dirty="0"/>
              <a:t>2. Try out an appropriate test e.g. numerical reasoning.  Ideally one that provides the answers when you have finished to help you identify where you went wrong e.g. the tests on the </a:t>
            </a:r>
            <a:r>
              <a:rPr lang="en-GB" baseline="0" dirty="0" err="1"/>
              <a:t>Assessmentday</a:t>
            </a:r>
            <a:r>
              <a:rPr lang="en-GB" baseline="0" dirty="0"/>
              <a:t> website or Graduates First (links to these sites follow).</a:t>
            </a:r>
          </a:p>
          <a:p>
            <a:pPr>
              <a:buFont typeface="Arial" pitchFamily="34" charset="0"/>
              <a:buNone/>
            </a:pPr>
            <a:endParaRPr lang="en-GB" baseline="0" dirty="0"/>
          </a:p>
          <a:p>
            <a:pPr>
              <a:buFont typeface="Arial" pitchFamily="34" charset="0"/>
              <a:buNone/>
            </a:pPr>
            <a:r>
              <a:rPr lang="en-GB" baseline="0" dirty="0"/>
              <a:t>3. Look at your result and any tips or comment that might be provided with it:</a:t>
            </a:r>
          </a:p>
          <a:p>
            <a:pPr>
              <a:buFont typeface="Arial" pitchFamily="34" charset="0"/>
              <a:buChar char="•"/>
            </a:pPr>
            <a:r>
              <a:rPr lang="en-GB" baseline="0" dirty="0"/>
              <a:t> Is the result high enough?  </a:t>
            </a:r>
          </a:p>
          <a:p>
            <a:pPr>
              <a:buFont typeface="Arial" pitchFamily="34" charset="0"/>
              <a:buChar char="•"/>
            </a:pPr>
            <a:r>
              <a:rPr lang="en-GB" baseline="0" dirty="0"/>
              <a:t> Are there gaps in your knowledge that you need to address e.g. some questions that you find more difficult? If so, refresh or improve your knowledge of the specific topic.  Seek help if you need to e.g. Maths support or English language support within your university.</a:t>
            </a:r>
          </a:p>
          <a:p>
            <a:pPr>
              <a:buFont typeface="Arial" pitchFamily="34" charset="0"/>
              <a:buNone/>
            </a:pPr>
            <a:endParaRPr lang="en-GB" baseline="0" dirty="0"/>
          </a:p>
          <a:p>
            <a:pPr marL="228600" indent="-228600">
              <a:buFont typeface="Arial" pitchFamily="34" charset="0"/>
              <a:buAutoNum type="arabicPeriod" startAt="4"/>
            </a:pPr>
            <a:r>
              <a:rPr lang="en-GB" baseline="0" dirty="0"/>
              <a:t>Take another practice test when you have addressed any weaknesses</a:t>
            </a:r>
          </a:p>
          <a:p>
            <a:pPr marL="228600" indent="-228600">
              <a:buFont typeface="Arial" pitchFamily="34" charset="0"/>
              <a:buAutoNum type="arabicPeriod" startAt="4"/>
            </a:pPr>
            <a:endParaRPr lang="en-GB" baseline="0" dirty="0"/>
          </a:p>
          <a:p>
            <a:pPr marL="228600" indent="-228600">
              <a:buFont typeface="Arial" pitchFamily="34" charset="0"/>
              <a:buNone/>
            </a:pPr>
            <a:r>
              <a:rPr lang="en-GB" baseline="0" dirty="0"/>
              <a:t>5.  If you have not improved, seek advice e.g. from your university careers service.  </a:t>
            </a:r>
          </a:p>
        </p:txBody>
      </p:sp>
      <p:sp>
        <p:nvSpPr>
          <p:cNvPr id="4" name="Slide Number Placeholder 3"/>
          <p:cNvSpPr>
            <a:spLocks noGrp="1"/>
          </p:cNvSpPr>
          <p:nvPr>
            <p:ph type="sldNum" sz="quarter" idx="10"/>
          </p:nvPr>
        </p:nvSpPr>
        <p:spPr/>
        <p:txBody>
          <a:bodyPr/>
          <a:lstStyle/>
          <a:p>
            <a:fld id="{D2002815-B285-4B89-8F5F-DB5998BA3C3C}" type="slidenum">
              <a:rPr lang="en-GB" smtClean="0"/>
              <a:t>16</a:t>
            </a:fld>
            <a:endParaRPr lang="en-GB"/>
          </a:p>
        </p:txBody>
      </p:sp>
    </p:spTree>
    <p:extLst>
      <p:ext uri="{BB962C8B-B14F-4D97-AF65-F5344CB8AC3E}">
        <p14:creationId xmlns:p14="http://schemas.microsoft.com/office/powerpoint/2010/main" val="23085917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itchFamily="34" charset="0"/>
              <a:buNone/>
            </a:pPr>
            <a:endParaRPr lang="en-GB" baseline="0" dirty="0"/>
          </a:p>
        </p:txBody>
      </p:sp>
      <p:sp>
        <p:nvSpPr>
          <p:cNvPr id="4" name="Slide Number Placeholder 3"/>
          <p:cNvSpPr>
            <a:spLocks noGrp="1"/>
          </p:cNvSpPr>
          <p:nvPr>
            <p:ph type="sldNum" sz="quarter" idx="10"/>
          </p:nvPr>
        </p:nvSpPr>
        <p:spPr/>
        <p:txBody>
          <a:bodyPr/>
          <a:lstStyle/>
          <a:p>
            <a:fld id="{D2002815-B285-4B89-8F5F-DB5998BA3C3C}" type="slidenum">
              <a:rPr lang="en-GB" smtClean="0"/>
              <a:t>17</a:t>
            </a:fld>
            <a:endParaRPr lang="en-GB"/>
          </a:p>
        </p:txBody>
      </p:sp>
    </p:spTree>
    <p:extLst>
      <p:ext uri="{BB962C8B-B14F-4D97-AF65-F5344CB8AC3E}">
        <p14:creationId xmlns:p14="http://schemas.microsoft.com/office/powerpoint/2010/main" val="31792234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a:p>
        </p:txBody>
      </p:sp>
      <p:sp>
        <p:nvSpPr>
          <p:cNvPr id="4" name="Slide Number Placeholder 3"/>
          <p:cNvSpPr>
            <a:spLocks noGrp="1"/>
          </p:cNvSpPr>
          <p:nvPr>
            <p:ph type="sldNum" sz="quarter" idx="10"/>
          </p:nvPr>
        </p:nvSpPr>
        <p:spPr/>
        <p:txBody>
          <a:bodyPr/>
          <a:lstStyle/>
          <a:p>
            <a:fld id="{D2002815-B285-4B89-8F5F-DB5998BA3C3C}" type="slidenum">
              <a:rPr lang="en-GB" smtClean="0"/>
              <a:t>18</a:t>
            </a:fld>
            <a:endParaRPr lang="en-GB"/>
          </a:p>
        </p:txBody>
      </p:sp>
    </p:spTree>
    <p:extLst>
      <p:ext uri="{BB962C8B-B14F-4D97-AF65-F5344CB8AC3E}">
        <p14:creationId xmlns:p14="http://schemas.microsoft.com/office/powerpoint/2010/main" val="31355032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D2002815-B285-4B89-8F5F-DB5998BA3C3C}" type="slidenum">
              <a:rPr lang="en-GB" smtClean="0"/>
              <a:t>19</a:t>
            </a:fld>
            <a:endParaRPr lang="en-GB"/>
          </a:p>
        </p:txBody>
      </p:sp>
    </p:spTree>
    <p:extLst>
      <p:ext uri="{BB962C8B-B14F-4D97-AF65-F5344CB8AC3E}">
        <p14:creationId xmlns:p14="http://schemas.microsoft.com/office/powerpoint/2010/main" val="16238440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a:t>Tutors: this would be a good point for students to try one of the 2 free practice tests on the </a:t>
            </a:r>
            <a:r>
              <a:rPr lang="en-GB" baseline="0" dirty="0" err="1"/>
              <a:t>Assessmentday</a:t>
            </a:r>
            <a:r>
              <a:rPr lang="en-GB" baseline="0" dirty="0"/>
              <a:t> website, under test conditions.  Decide if you want them to do a paper test.  If so, print off copies of one of the free tests (and copies of the solutions).  Alternatively, if you are able to use a computer lab or instruct students to bring their own laptop or tablet/</a:t>
            </a:r>
            <a:r>
              <a:rPr lang="en-GB" baseline="0" dirty="0" err="1"/>
              <a:t>ipad</a:t>
            </a:r>
            <a:r>
              <a:rPr lang="en-GB" baseline="0" dirty="0"/>
              <a:t> they can take the test online.  </a:t>
            </a:r>
          </a:p>
          <a:p>
            <a:endParaRPr lang="en-GB" baseline="0" dirty="0"/>
          </a:p>
          <a:p>
            <a:r>
              <a:rPr lang="en-GB" baseline="0" dirty="0"/>
              <a:t>You can follow these steps: </a:t>
            </a:r>
          </a:p>
          <a:p>
            <a:endParaRPr lang="en-GB" baseline="0" dirty="0"/>
          </a:p>
          <a:p>
            <a:pPr marL="228600" indent="-228600">
              <a:buAutoNum type="arabicPeriod"/>
            </a:pPr>
            <a:r>
              <a:rPr lang="en-GB" baseline="0" dirty="0"/>
              <a:t>Stop the presentation at this point.  Before moving on to the test, ask if students need a quick break (once the test has started they should not leave the room, except in emergencies).</a:t>
            </a:r>
          </a:p>
          <a:p>
            <a:pPr marL="228600" indent="-228600">
              <a:buAutoNum type="arabicPeriod"/>
            </a:pPr>
            <a:r>
              <a:rPr lang="en-GB" baseline="0" dirty="0"/>
              <a:t>When everyone is ready, distribute the printed test or instruct students to log in using one of the links above</a:t>
            </a:r>
          </a:p>
          <a:p>
            <a:pPr marL="228600" indent="-228600">
              <a:buAutoNum type="arabicPeriod"/>
            </a:pPr>
            <a:r>
              <a:rPr lang="en-GB" baseline="0" dirty="0"/>
              <a:t>Instruct students not to turn over the front page or to start the test yet</a:t>
            </a:r>
          </a:p>
          <a:p>
            <a:pPr marL="228600" indent="-228600">
              <a:buAutoNum type="arabicPeriod"/>
            </a:pPr>
            <a:r>
              <a:rPr lang="en-GB" baseline="0" dirty="0"/>
              <a:t>Ask them to read the instructions as you read them out loud.  Display them on screen if students are completing the test online</a:t>
            </a:r>
          </a:p>
          <a:p>
            <a:pPr marL="228600" indent="-228600">
              <a:buAutoNum type="arabicPeriod"/>
            </a:pPr>
            <a:r>
              <a:rPr lang="en-GB" baseline="0" dirty="0"/>
              <a:t>Ask if they have any questions before you start</a:t>
            </a:r>
          </a:p>
          <a:p>
            <a:pPr marL="228600" indent="-228600">
              <a:buAutoNum type="arabicPeriod"/>
            </a:pPr>
            <a:r>
              <a:rPr lang="en-GB" baseline="0" dirty="0"/>
              <a:t>Instruct them to start the test</a:t>
            </a:r>
          </a:p>
          <a:p>
            <a:pPr marL="228600" indent="-228600">
              <a:buAutoNum type="arabicPeriod"/>
            </a:pPr>
            <a:r>
              <a:rPr lang="en-GB" baseline="0" dirty="0"/>
              <a:t>Set a stop watch when the test starts (also note the time in case the stopwatch fails)</a:t>
            </a:r>
          </a:p>
          <a:p>
            <a:pPr marL="228600" indent="-228600">
              <a:buAutoNum type="arabicPeriod"/>
            </a:pPr>
            <a:r>
              <a:rPr lang="en-GB" baseline="0" dirty="0"/>
              <a:t>At the end of the paper test, instruct them to stop.  The online test stops automatically</a:t>
            </a:r>
          </a:p>
          <a:p>
            <a:pPr marL="228600" indent="-228600">
              <a:buAutoNum type="arabicPeriod"/>
            </a:pPr>
            <a:r>
              <a:rPr lang="en-GB" baseline="0" dirty="0"/>
              <a:t>Give out the solutions paper and students can mark their own test.  Students completing the test online receive their result immediately but can then look at the answers to see where they have gone wrong.</a:t>
            </a:r>
          </a:p>
          <a:p>
            <a:pPr marL="228600" indent="-228600">
              <a:buAutoNum type="arabicPeriod"/>
            </a:pPr>
            <a:r>
              <a:rPr lang="en-GB" baseline="0" dirty="0"/>
              <a:t> Return to the remaining slides when you and the students are ready.  </a:t>
            </a:r>
            <a:endParaRPr lang="en-GB" dirty="0"/>
          </a:p>
        </p:txBody>
      </p:sp>
      <p:sp>
        <p:nvSpPr>
          <p:cNvPr id="4" name="Slide Number Placeholder 3"/>
          <p:cNvSpPr>
            <a:spLocks noGrp="1"/>
          </p:cNvSpPr>
          <p:nvPr>
            <p:ph type="sldNum" sz="quarter" idx="10"/>
          </p:nvPr>
        </p:nvSpPr>
        <p:spPr/>
        <p:txBody>
          <a:bodyPr/>
          <a:lstStyle/>
          <a:p>
            <a:fld id="{D2002815-B285-4B89-8F5F-DB5998BA3C3C}" type="slidenum">
              <a:rPr lang="en-GB" smtClean="0"/>
              <a:t>22</a:t>
            </a:fld>
            <a:endParaRPr lang="en-GB"/>
          </a:p>
        </p:txBody>
      </p:sp>
    </p:spTree>
    <p:extLst>
      <p:ext uri="{BB962C8B-B14F-4D97-AF65-F5344CB8AC3E}">
        <p14:creationId xmlns:p14="http://schemas.microsoft.com/office/powerpoint/2010/main" val="40787672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These well known companies</a:t>
            </a:r>
            <a:r>
              <a:rPr lang="en-GB" baseline="0" dirty="0"/>
              <a:t> produce tests to be used in recruitment.  They publish example questions and in some cases, practice tests too.  Many of these sites will require you to register, with basic personal details, and create a password in order to take their practice test.  Some may offer the opportunity to take a new test as part of a trial. </a:t>
            </a:r>
            <a:endParaRPr lang="en-GB" dirty="0"/>
          </a:p>
        </p:txBody>
      </p:sp>
      <p:sp>
        <p:nvSpPr>
          <p:cNvPr id="4" name="Slide Number Placeholder 3"/>
          <p:cNvSpPr>
            <a:spLocks noGrp="1"/>
          </p:cNvSpPr>
          <p:nvPr>
            <p:ph type="sldNum" sz="quarter" idx="10"/>
          </p:nvPr>
        </p:nvSpPr>
        <p:spPr/>
        <p:txBody>
          <a:bodyPr/>
          <a:lstStyle/>
          <a:p>
            <a:fld id="{D2002815-B285-4B89-8F5F-DB5998BA3C3C}" type="slidenum">
              <a:rPr lang="en-GB" smtClean="0"/>
              <a:t>23</a:t>
            </a:fld>
            <a:endParaRPr lang="en-GB"/>
          </a:p>
        </p:txBody>
      </p:sp>
    </p:spTree>
    <p:extLst>
      <p:ext uri="{BB962C8B-B14F-4D97-AF65-F5344CB8AC3E}">
        <p14:creationId xmlns:p14="http://schemas.microsoft.com/office/powerpoint/2010/main" val="20187327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D2002815-B285-4B89-8F5F-DB5998BA3C3C}" type="slidenum">
              <a:rPr lang="en-GB" smtClean="0"/>
              <a:t>26</a:t>
            </a:fld>
            <a:endParaRPr lang="en-GB"/>
          </a:p>
        </p:txBody>
      </p:sp>
    </p:spTree>
    <p:extLst>
      <p:ext uri="{BB962C8B-B14F-4D97-AF65-F5344CB8AC3E}">
        <p14:creationId xmlns:p14="http://schemas.microsoft.com/office/powerpoint/2010/main" val="28279527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process</a:t>
            </a:r>
            <a:r>
              <a:rPr lang="en-GB" baseline="0" dirty="0"/>
              <a:t> of applying for a job varies between employers.  For some, submission of a CV and cover letter may be followed by an interview and hopefully, the offer of a job.  For other, often larger organisations, there may be several stages to the process.  At each stage, applicants may be rejected.  </a:t>
            </a:r>
          </a:p>
          <a:p>
            <a:endParaRPr lang="en-GB" baseline="0" dirty="0"/>
          </a:p>
          <a:p>
            <a:r>
              <a:rPr lang="en-GB" baseline="0" dirty="0"/>
              <a:t>The stage at which the majority of applicants fail is often at the beginning with the submission of a CV or online application form.  Common reasons for not passing the initial application stage include:</a:t>
            </a:r>
          </a:p>
          <a:p>
            <a:pPr>
              <a:buFont typeface="Arial" pitchFamily="34" charset="0"/>
              <a:buChar char="•"/>
            </a:pPr>
            <a:r>
              <a:rPr lang="en-GB" baseline="0" dirty="0"/>
              <a:t> Not meeting the eligibility criteria e.g. Minimum qualifications requirement </a:t>
            </a:r>
          </a:p>
          <a:p>
            <a:pPr>
              <a:buFont typeface="Arial" pitchFamily="34" charset="0"/>
              <a:buChar char="•"/>
            </a:pPr>
            <a:r>
              <a:rPr lang="en-GB" baseline="0" dirty="0"/>
              <a:t> Making errors e.g. Spelling and grammar mistakes </a:t>
            </a:r>
          </a:p>
          <a:p>
            <a:pPr>
              <a:buFont typeface="Arial" pitchFamily="34" charset="0"/>
              <a:buChar char="•"/>
            </a:pPr>
            <a:endParaRPr lang="en-GB" baseline="0" dirty="0"/>
          </a:p>
          <a:p>
            <a:pPr>
              <a:buFont typeface="Arial" pitchFamily="34" charset="0"/>
              <a:buNone/>
            </a:pPr>
            <a:r>
              <a:rPr lang="en-GB" baseline="0" dirty="0"/>
              <a:t>Tests are not used by all employers but are quite commonly used by larger organisations. They can be used at any stage of the recruitment process but are often the next stage after initial application.  Tests are taken online so, to avoid fraud many employers will re-test at a later stage e.g. At assessment centre.</a:t>
            </a:r>
            <a:endParaRPr lang="en-GB" dirty="0"/>
          </a:p>
        </p:txBody>
      </p:sp>
      <p:sp>
        <p:nvSpPr>
          <p:cNvPr id="4" name="Slide Number Placeholder 3"/>
          <p:cNvSpPr>
            <a:spLocks noGrp="1"/>
          </p:cNvSpPr>
          <p:nvPr>
            <p:ph type="sldNum" sz="quarter" idx="10"/>
          </p:nvPr>
        </p:nvSpPr>
        <p:spPr/>
        <p:txBody>
          <a:bodyPr/>
          <a:lstStyle/>
          <a:p>
            <a:fld id="{D2002815-B285-4B89-8F5F-DB5998BA3C3C}" type="slidenum">
              <a:rPr lang="en-GB" smtClean="0"/>
              <a:t>2</a:t>
            </a:fld>
            <a:endParaRPr lang="en-GB"/>
          </a:p>
        </p:txBody>
      </p:sp>
    </p:spTree>
    <p:extLst>
      <p:ext uri="{BB962C8B-B14F-4D97-AF65-F5344CB8AC3E}">
        <p14:creationId xmlns:p14="http://schemas.microsoft.com/office/powerpoint/2010/main" val="37289185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There are many</a:t>
            </a:r>
            <a:r>
              <a:rPr lang="en-GB" baseline="0" dirty="0"/>
              <a:t> different types of ability tests designed to assess different skills.  Some are skills required in many jobs e.g. numerical and verbal reasoning.  Others are specific to particular types of jobs e.g. in technology.  </a:t>
            </a:r>
            <a:endParaRPr lang="en-GB" dirty="0"/>
          </a:p>
        </p:txBody>
      </p:sp>
      <p:sp>
        <p:nvSpPr>
          <p:cNvPr id="4" name="Slide Number Placeholder 3"/>
          <p:cNvSpPr>
            <a:spLocks noGrp="1"/>
          </p:cNvSpPr>
          <p:nvPr>
            <p:ph type="sldNum" sz="quarter" idx="10"/>
          </p:nvPr>
        </p:nvSpPr>
        <p:spPr/>
        <p:txBody>
          <a:bodyPr/>
          <a:lstStyle/>
          <a:p>
            <a:fld id="{D2002815-B285-4B89-8F5F-DB5998BA3C3C}" type="slidenum">
              <a:rPr lang="en-GB" smtClean="0"/>
              <a:t>3</a:t>
            </a:fld>
            <a:endParaRPr lang="en-GB"/>
          </a:p>
        </p:txBody>
      </p:sp>
    </p:spTree>
    <p:extLst>
      <p:ext uri="{BB962C8B-B14F-4D97-AF65-F5344CB8AC3E}">
        <p14:creationId xmlns:p14="http://schemas.microsoft.com/office/powerpoint/2010/main" val="41902737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Some of the larger organisations in the UK</a:t>
            </a:r>
            <a:r>
              <a:rPr lang="en-GB" baseline="0" dirty="0"/>
              <a:t> are introducing new ways to assess applicants online including games and videos e.g. Barclays.  Some incorporate elements of tests e.g. Situations that require decisions and interpretation of data.  Look at the graduate recruitment pages of the Barclays website.</a:t>
            </a:r>
            <a:endParaRPr lang="en-GB" dirty="0"/>
          </a:p>
        </p:txBody>
      </p:sp>
      <p:sp>
        <p:nvSpPr>
          <p:cNvPr id="4" name="Slide Number Placeholder 3"/>
          <p:cNvSpPr>
            <a:spLocks noGrp="1"/>
          </p:cNvSpPr>
          <p:nvPr>
            <p:ph type="sldNum" sz="quarter" idx="10"/>
          </p:nvPr>
        </p:nvSpPr>
        <p:spPr/>
        <p:txBody>
          <a:bodyPr/>
          <a:lstStyle/>
          <a:p>
            <a:fld id="{D2002815-B285-4B89-8F5F-DB5998BA3C3C}" type="slidenum">
              <a:rPr lang="en-GB" smtClean="0"/>
              <a:t>4</a:t>
            </a:fld>
            <a:endParaRPr lang="en-GB"/>
          </a:p>
        </p:txBody>
      </p:sp>
    </p:spTree>
    <p:extLst>
      <p:ext uri="{BB962C8B-B14F-4D97-AF65-F5344CB8AC3E}">
        <p14:creationId xmlns:p14="http://schemas.microsoft.com/office/powerpoint/2010/main" val="38211636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Ability test</a:t>
            </a:r>
            <a:r>
              <a:rPr lang="en-GB" baseline="0" dirty="0"/>
              <a:t>s are sometimes also called ‘aptitude’ tests.  They are designed to assess an applicant’s level of ability in a specific skill.  </a:t>
            </a:r>
            <a:endParaRPr lang="en-GB" dirty="0"/>
          </a:p>
        </p:txBody>
      </p:sp>
      <p:sp>
        <p:nvSpPr>
          <p:cNvPr id="4" name="Slide Number Placeholder 3"/>
          <p:cNvSpPr>
            <a:spLocks noGrp="1"/>
          </p:cNvSpPr>
          <p:nvPr>
            <p:ph type="sldNum" sz="quarter" idx="10"/>
          </p:nvPr>
        </p:nvSpPr>
        <p:spPr/>
        <p:txBody>
          <a:bodyPr/>
          <a:lstStyle/>
          <a:p>
            <a:fld id="{D2002815-B285-4B89-8F5F-DB5998BA3C3C}" type="slidenum">
              <a:rPr lang="en-GB" smtClean="0"/>
              <a:t>5</a:t>
            </a:fld>
            <a:endParaRPr lang="en-GB"/>
          </a:p>
        </p:txBody>
      </p:sp>
    </p:spTree>
    <p:extLst>
      <p:ext uri="{BB962C8B-B14F-4D97-AF65-F5344CB8AC3E}">
        <p14:creationId xmlns:p14="http://schemas.microsoft.com/office/powerpoint/2010/main" val="25360412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Numerical reasoning tests do not just assess maths</a:t>
            </a:r>
            <a:r>
              <a:rPr lang="en-GB" baseline="0" dirty="0"/>
              <a:t> skills, they also assess your ability to read and interpret information presented in different formats e.g. tables and graphs.</a:t>
            </a:r>
            <a:endParaRPr lang="en-GB" dirty="0"/>
          </a:p>
        </p:txBody>
      </p:sp>
      <p:sp>
        <p:nvSpPr>
          <p:cNvPr id="4" name="Slide Number Placeholder 3"/>
          <p:cNvSpPr>
            <a:spLocks noGrp="1"/>
          </p:cNvSpPr>
          <p:nvPr>
            <p:ph type="sldNum" sz="quarter" idx="10"/>
          </p:nvPr>
        </p:nvSpPr>
        <p:spPr/>
        <p:txBody>
          <a:bodyPr/>
          <a:lstStyle/>
          <a:p>
            <a:fld id="{D2002815-B285-4B89-8F5F-DB5998BA3C3C}" type="slidenum">
              <a:rPr lang="en-GB" smtClean="0"/>
              <a:t>6</a:t>
            </a:fld>
            <a:endParaRPr lang="en-GB"/>
          </a:p>
        </p:txBody>
      </p:sp>
    </p:spTree>
    <p:extLst>
      <p:ext uri="{BB962C8B-B14F-4D97-AF65-F5344CB8AC3E}">
        <p14:creationId xmlns:p14="http://schemas.microsoft.com/office/powerpoint/2010/main" val="23671956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D2002815-B285-4B89-8F5F-DB5998BA3C3C}" type="slidenum">
              <a:rPr lang="en-GB" smtClean="0"/>
              <a:t>7</a:t>
            </a:fld>
            <a:endParaRPr lang="en-GB"/>
          </a:p>
        </p:txBody>
      </p:sp>
    </p:spTree>
    <p:extLst>
      <p:ext uri="{BB962C8B-B14F-4D97-AF65-F5344CB8AC3E}">
        <p14:creationId xmlns:p14="http://schemas.microsoft.com/office/powerpoint/2010/main" val="3796549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D2002815-B285-4B89-8F5F-DB5998BA3C3C}" type="slidenum">
              <a:rPr lang="en-GB" smtClean="0"/>
              <a:t>8</a:t>
            </a:fld>
            <a:endParaRPr lang="en-GB"/>
          </a:p>
        </p:txBody>
      </p:sp>
    </p:spTree>
    <p:extLst>
      <p:ext uri="{BB962C8B-B14F-4D97-AF65-F5344CB8AC3E}">
        <p14:creationId xmlns:p14="http://schemas.microsoft.com/office/powerpoint/2010/main" val="23126461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2002815-B285-4B89-8F5F-DB5998BA3C3C}" type="slidenum">
              <a:rPr lang="en-GB" smtClean="0"/>
              <a:t>13</a:t>
            </a:fld>
            <a:endParaRPr lang="en-GB"/>
          </a:p>
        </p:txBody>
      </p:sp>
    </p:spTree>
    <p:extLst>
      <p:ext uri="{BB962C8B-B14F-4D97-AF65-F5344CB8AC3E}">
        <p14:creationId xmlns:p14="http://schemas.microsoft.com/office/powerpoint/2010/main" val="36811897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hyperlink" Target="http://www.assessmentday.co.uk/" TargetMode="Externa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noFill/>
        </p:spPr>
        <p:txBody>
          <a:bodyPr/>
          <a:lstStyle>
            <a:lvl1pPr>
              <a:defRPr>
                <a:solidFill>
                  <a:schemeClr val="tx2">
                    <a:lumMod val="75000"/>
                  </a:schemeClr>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29C47F2-E2D6-475F-8537-B6E42F5E336F}" type="datetimeFigureOut">
              <a:rPr lang="en-GB" smtClean="0"/>
              <a:t>09/08/2018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52EC8D-8CCD-4EBC-9023-4E00D52B410A}" type="slidenum">
              <a:rPr lang="en-GB" smtClean="0"/>
              <a:t>‹#›</a:t>
            </a:fld>
            <a:endParaRPr lang="en-GB"/>
          </a:p>
        </p:txBody>
      </p:sp>
    </p:spTree>
    <p:extLst>
      <p:ext uri="{BB962C8B-B14F-4D97-AF65-F5344CB8AC3E}">
        <p14:creationId xmlns:p14="http://schemas.microsoft.com/office/powerpoint/2010/main" val="100954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9C47F2-E2D6-475F-8537-B6E42F5E336F}" type="datetimeFigureOut">
              <a:rPr lang="en-GB" smtClean="0"/>
              <a:t>09/08/2018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552EC8D-8CCD-4EBC-9023-4E00D52B410A}" type="slidenum">
              <a:rPr lang="en-GB" smtClean="0"/>
              <a:t>‹#›</a:t>
            </a:fld>
            <a:endParaRPr lang="en-GB"/>
          </a:p>
        </p:txBody>
      </p:sp>
    </p:spTree>
    <p:extLst>
      <p:ext uri="{BB962C8B-B14F-4D97-AF65-F5344CB8AC3E}">
        <p14:creationId xmlns:p14="http://schemas.microsoft.com/office/powerpoint/2010/main" val="84717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29C47F2-E2D6-475F-8537-B6E42F5E336F}" type="datetimeFigureOut">
              <a:rPr lang="en-GB" smtClean="0"/>
              <a:t>09/08/2018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52EC8D-8CCD-4EBC-9023-4E00D52B410A}" type="slidenum">
              <a:rPr lang="en-GB" smtClean="0"/>
              <a:t>‹#›</a:t>
            </a:fld>
            <a:endParaRPr lang="en-GB"/>
          </a:p>
        </p:txBody>
      </p:sp>
    </p:spTree>
    <p:extLst>
      <p:ext uri="{BB962C8B-B14F-4D97-AF65-F5344CB8AC3E}">
        <p14:creationId xmlns:p14="http://schemas.microsoft.com/office/powerpoint/2010/main" val="23842252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29C47F2-E2D6-475F-8537-B6E42F5E336F}" type="datetimeFigureOut">
              <a:rPr lang="en-GB" smtClean="0"/>
              <a:t>09/08/2018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52EC8D-8CCD-4EBC-9023-4E00D52B410A}" type="slidenum">
              <a:rPr lang="en-GB" smtClean="0"/>
              <a:t>‹#›</a:t>
            </a:fld>
            <a:endParaRPr lang="en-GB"/>
          </a:p>
        </p:txBody>
      </p:sp>
    </p:spTree>
    <p:extLst>
      <p:ext uri="{BB962C8B-B14F-4D97-AF65-F5344CB8AC3E}">
        <p14:creationId xmlns:p14="http://schemas.microsoft.com/office/powerpoint/2010/main" val="1555149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360000">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defRPr sz="2800">
                <a:solidFill>
                  <a:schemeClr val="tx2">
                    <a:lumMod val="75000"/>
                  </a:schemeClr>
                </a:solidFill>
              </a:defRPr>
            </a:lvl1pPr>
            <a:lvl2pPr>
              <a:defRPr sz="2400">
                <a:solidFill>
                  <a:schemeClr val="tx2">
                    <a:lumMod val="75000"/>
                  </a:schemeClr>
                </a:solidFill>
              </a:defRPr>
            </a:lvl2pPr>
            <a:lvl3pPr>
              <a:defRPr sz="2200">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Date Placeholder 6"/>
          <p:cNvSpPr>
            <a:spLocks noGrp="1"/>
          </p:cNvSpPr>
          <p:nvPr>
            <p:ph type="dt" sz="half" idx="10"/>
          </p:nvPr>
        </p:nvSpPr>
        <p:spPr/>
        <p:txBody>
          <a:bodyPr/>
          <a:lstStyle/>
          <a:p>
            <a:fld id="{729C47F2-E2D6-475F-8537-B6E42F5E336F}" type="datetimeFigureOut">
              <a:rPr lang="en-GB" smtClean="0"/>
              <a:t>09/08/2018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552EC8D-8CCD-4EBC-9023-4E00D52B410A}" type="slidenum">
              <a:rPr lang="en-GB" smtClean="0"/>
              <a:t>‹#›</a:t>
            </a:fld>
            <a:endParaRPr lang="en-GB" dirty="0"/>
          </a:p>
        </p:txBody>
      </p:sp>
    </p:spTree>
    <p:extLst>
      <p:ext uri="{BB962C8B-B14F-4D97-AF65-F5344CB8AC3E}">
        <p14:creationId xmlns:p14="http://schemas.microsoft.com/office/powerpoint/2010/main" val="4039172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9C47F2-E2D6-475F-8537-B6E42F5E336F}" type="datetimeFigureOut">
              <a:rPr lang="en-GB" smtClean="0"/>
              <a:t>09/08/2018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52EC8D-8CCD-4EBC-9023-4E00D52B410A}" type="slidenum">
              <a:rPr lang="en-GB" smtClean="0"/>
              <a:t>‹#›</a:t>
            </a:fld>
            <a:endParaRPr lang="en-GB"/>
          </a:p>
        </p:txBody>
      </p:sp>
    </p:spTree>
    <p:extLst>
      <p:ext uri="{BB962C8B-B14F-4D97-AF65-F5344CB8AC3E}">
        <p14:creationId xmlns:p14="http://schemas.microsoft.com/office/powerpoint/2010/main" val="528411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29C47F2-E2D6-475F-8537-B6E42F5E336F}" type="datetimeFigureOut">
              <a:rPr lang="en-GB" smtClean="0"/>
              <a:t>09/08/2018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552EC8D-8CCD-4EBC-9023-4E00D52B410A}" type="slidenum">
              <a:rPr lang="en-GB" smtClean="0"/>
              <a:t>‹#›</a:t>
            </a:fld>
            <a:endParaRPr lang="en-GB"/>
          </a:p>
        </p:txBody>
      </p:sp>
    </p:spTree>
    <p:extLst>
      <p:ext uri="{BB962C8B-B14F-4D97-AF65-F5344CB8AC3E}">
        <p14:creationId xmlns:p14="http://schemas.microsoft.com/office/powerpoint/2010/main" val="3591508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5079470"/>
            <a:ext cx="8229600" cy="109273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endParaRPr lang="en-GB" dirty="0"/>
          </a:p>
        </p:txBody>
      </p:sp>
      <p:sp>
        <p:nvSpPr>
          <p:cNvPr id="4" name="Content Placeholder 3"/>
          <p:cNvSpPr>
            <a:spLocks noGrp="1"/>
          </p:cNvSpPr>
          <p:nvPr>
            <p:ph sz="half" idx="2"/>
          </p:nvPr>
        </p:nvSpPr>
        <p:spPr>
          <a:xfrm>
            <a:off x="457200" y="1600200"/>
            <a:ext cx="8229600" cy="335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Text Placeholder 8"/>
          <p:cNvSpPr>
            <a:spLocks noGrp="1"/>
          </p:cNvSpPr>
          <p:nvPr>
            <p:ph type="body" sz="quarter" idx="13" hasCustomPrompt="1"/>
          </p:nvPr>
        </p:nvSpPr>
        <p:spPr>
          <a:xfrm>
            <a:off x="6629400" y="6248400"/>
            <a:ext cx="2590800" cy="184150"/>
          </a:xfrm>
        </p:spPr>
        <p:txBody>
          <a:bodyPr>
            <a:noAutofit/>
          </a:bodyPr>
          <a:lstStyle>
            <a:lvl1pPr marL="0" indent="0">
              <a:buNone/>
              <a:defRPr sz="1200"/>
            </a:lvl1pPr>
          </a:lstStyle>
          <a:p>
            <a:pPr lvl="0"/>
            <a:r>
              <a:rPr lang="en-GB" sz="1300" i="1" dirty="0">
                <a:solidFill>
                  <a:schemeClr val="tx2">
                    <a:lumMod val="75000"/>
                  </a:schemeClr>
                </a:solidFill>
              </a:rPr>
              <a:t>Source: </a:t>
            </a:r>
            <a:r>
              <a:rPr lang="en-GB" sz="1300" i="1" dirty="0">
                <a:solidFill>
                  <a:schemeClr val="tx2">
                    <a:lumMod val="75000"/>
                  </a:schemeClr>
                </a:solidFill>
                <a:hlinkClick r:id="rId2"/>
              </a:rPr>
              <a:t>www.assessmentday.co.uk</a:t>
            </a:r>
            <a:endParaRPr lang="en-GB" dirty="0"/>
          </a:p>
        </p:txBody>
      </p:sp>
      <p:sp>
        <p:nvSpPr>
          <p:cNvPr id="10" name="Date Placeholder 9"/>
          <p:cNvSpPr>
            <a:spLocks noGrp="1"/>
          </p:cNvSpPr>
          <p:nvPr>
            <p:ph type="dt" sz="half" idx="14"/>
          </p:nvPr>
        </p:nvSpPr>
        <p:spPr/>
        <p:txBody>
          <a:bodyPr/>
          <a:lstStyle/>
          <a:p>
            <a:fld id="{729C47F2-E2D6-475F-8537-B6E42F5E336F}" type="datetimeFigureOut">
              <a:rPr lang="en-GB" smtClean="0"/>
              <a:t>09/08/2018</a:t>
            </a:fld>
            <a:endParaRPr lang="en-GB"/>
          </a:p>
        </p:txBody>
      </p:sp>
      <p:sp>
        <p:nvSpPr>
          <p:cNvPr id="11" name="Footer Placeholder 10"/>
          <p:cNvSpPr>
            <a:spLocks noGrp="1"/>
          </p:cNvSpPr>
          <p:nvPr>
            <p:ph type="ftr" sz="quarter" idx="15"/>
          </p:nvPr>
        </p:nvSpPr>
        <p:spPr/>
        <p:txBody>
          <a:bodyPr/>
          <a:lstStyle/>
          <a:p>
            <a:endParaRPr lang="en-GB"/>
          </a:p>
        </p:txBody>
      </p:sp>
      <p:sp>
        <p:nvSpPr>
          <p:cNvPr id="12" name="Slide Number Placeholder 11"/>
          <p:cNvSpPr>
            <a:spLocks noGrp="1"/>
          </p:cNvSpPr>
          <p:nvPr>
            <p:ph type="sldNum" sz="quarter" idx="16"/>
          </p:nvPr>
        </p:nvSpPr>
        <p:spPr/>
        <p:txBody>
          <a:bodyPr/>
          <a:lstStyle/>
          <a:p>
            <a:fld id="{3552EC8D-8CCD-4EBC-9023-4E00D52B410A}" type="slidenum">
              <a:rPr lang="en-GB" smtClean="0"/>
              <a:t>‹#›</a:t>
            </a:fld>
            <a:endParaRPr lang="en-GB"/>
          </a:p>
        </p:txBody>
      </p:sp>
    </p:spTree>
    <p:extLst>
      <p:ext uri="{BB962C8B-B14F-4D97-AF65-F5344CB8AC3E}">
        <p14:creationId xmlns:p14="http://schemas.microsoft.com/office/powerpoint/2010/main" val="1670956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29C47F2-E2D6-475F-8537-B6E42F5E336F}" type="datetimeFigureOut">
              <a:rPr lang="en-GB" smtClean="0"/>
              <a:t>09/08/2018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552EC8D-8CCD-4EBC-9023-4E00D52B410A}" type="slidenum">
              <a:rPr lang="en-GB" smtClean="0"/>
              <a:t>‹#›</a:t>
            </a:fld>
            <a:endParaRPr lang="en-GB"/>
          </a:p>
        </p:txBody>
      </p:sp>
    </p:spTree>
    <p:extLst>
      <p:ext uri="{BB962C8B-B14F-4D97-AF65-F5344CB8AC3E}">
        <p14:creationId xmlns:p14="http://schemas.microsoft.com/office/powerpoint/2010/main" val="3886692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29C47F2-E2D6-475F-8537-B6E42F5E336F}" type="datetimeFigureOut">
              <a:rPr lang="en-GB" smtClean="0"/>
              <a:t>09/08/2018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552EC8D-8CCD-4EBC-9023-4E00D52B410A}" type="slidenum">
              <a:rPr lang="en-GB" smtClean="0"/>
              <a:t>‹#›</a:t>
            </a:fld>
            <a:endParaRPr lang="en-GB"/>
          </a:p>
        </p:txBody>
      </p:sp>
    </p:spTree>
    <p:extLst>
      <p:ext uri="{BB962C8B-B14F-4D97-AF65-F5344CB8AC3E}">
        <p14:creationId xmlns:p14="http://schemas.microsoft.com/office/powerpoint/2010/main" val="3324705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9C47F2-E2D6-475F-8537-B6E42F5E336F}" type="datetimeFigureOut">
              <a:rPr lang="en-GB" smtClean="0"/>
              <a:t>09/08/2018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552EC8D-8CCD-4EBC-9023-4E00D52B410A}" type="slidenum">
              <a:rPr lang="en-GB" smtClean="0"/>
              <a:t>‹#›</a:t>
            </a:fld>
            <a:endParaRPr lang="en-GB"/>
          </a:p>
        </p:txBody>
      </p:sp>
    </p:spTree>
    <p:extLst>
      <p:ext uri="{BB962C8B-B14F-4D97-AF65-F5344CB8AC3E}">
        <p14:creationId xmlns:p14="http://schemas.microsoft.com/office/powerpoint/2010/main" val="5520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9C47F2-E2D6-475F-8537-B6E42F5E336F}" type="datetimeFigureOut">
              <a:rPr lang="en-GB" smtClean="0"/>
              <a:t>09/08/2018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552EC8D-8CCD-4EBC-9023-4E00D52B410A}" type="slidenum">
              <a:rPr lang="en-GB" smtClean="0"/>
              <a:t>‹#›</a:t>
            </a:fld>
            <a:endParaRPr lang="en-GB"/>
          </a:p>
        </p:txBody>
      </p:sp>
    </p:spTree>
    <p:extLst>
      <p:ext uri="{BB962C8B-B14F-4D97-AF65-F5344CB8AC3E}">
        <p14:creationId xmlns:p14="http://schemas.microsoft.com/office/powerpoint/2010/main" val="2289505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381000"/>
            <a:ext cx="9144000" cy="989013"/>
          </a:xfrm>
          <a:prstGeom prst="rect">
            <a:avLst/>
          </a:prstGeom>
          <a:solidFill>
            <a:schemeClr val="tx2">
              <a:lumMod val="75000"/>
            </a:schemeClr>
          </a:solidFill>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9C47F2-E2D6-475F-8537-B6E42F5E336F}" type="datetimeFigureOut">
              <a:rPr lang="en-GB" smtClean="0"/>
              <a:t>09/08/2018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52EC8D-8CCD-4EBC-9023-4E00D52B410A}" type="slidenum">
              <a:rPr lang="en-GB" smtClean="0"/>
              <a:t>‹#›</a:t>
            </a:fld>
            <a:endParaRPr lang="en-GB"/>
          </a:p>
        </p:txBody>
      </p:sp>
      <p:sp>
        <p:nvSpPr>
          <p:cNvPr id="7" name="TextBox 6">
            <a:extLst>
              <a:ext uri="{FF2B5EF4-FFF2-40B4-BE49-F238E27FC236}">
                <a16:creationId xmlns:a16="http://schemas.microsoft.com/office/drawing/2014/main" id="{73222D03-BC80-4445-AC61-B1147E856F13}"/>
              </a:ext>
            </a:extLst>
          </p:cNvPr>
          <p:cNvSpPr txBox="1"/>
          <p:nvPr userDrawn="1"/>
        </p:nvSpPr>
        <p:spPr>
          <a:xfrm>
            <a:off x="0" y="6477000"/>
            <a:ext cx="9144000" cy="400110"/>
          </a:xfrm>
          <a:prstGeom prst="rect">
            <a:avLst/>
          </a:prstGeom>
          <a:solidFill>
            <a:schemeClr val="tx2">
              <a:lumMod val="75000"/>
            </a:schemeClr>
          </a:solidFill>
        </p:spPr>
        <p:txBody>
          <a:bodyPr wrap="square" rtlCol="0">
            <a:spAutoFit/>
          </a:bodyPr>
          <a:lstStyle/>
          <a:p>
            <a:r>
              <a:rPr lang="en-GB" sz="2000" dirty="0">
                <a:solidFill>
                  <a:schemeClr val="bg1"/>
                </a:solidFill>
              </a:rPr>
              <a:t> </a:t>
            </a:r>
            <a:r>
              <a:rPr lang="en-GB" sz="2000" b="1" dirty="0">
                <a:solidFill>
                  <a:schemeClr val="bg1"/>
                </a:solidFill>
              </a:rPr>
              <a:t>www.sigma-network.ac.uk                                             	</a:t>
            </a:r>
            <a:r>
              <a:rPr lang="en-GB" sz="2000" b="1" baseline="0" dirty="0">
                <a:solidFill>
                  <a:schemeClr val="bg1"/>
                </a:solidFill>
              </a:rPr>
              <a:t>                     </a:t>
            </a:r>
            <a:r>
              <a:rPr lang="en-GB" sz="2000" b="1" dirty="0">
                <a:solidFill>
                  <a:schemeClr val="bg1"/>
                </a:solidFill>
              </a:rPr>
              <a:t>Numerical Reasoning</a:t>
            </a:r>
          </a:p>
        </p:txBody>
      </p:sp>
    </p:spTree>
    <p:extLst>
      <p:ext uri="{BB962C8B-B14F-4D97-AF65-F5344CB8AC3E}">
        <p14:creationId xmlns:p14="http://schemas.microsoft.com/office/powerpoint/2010/main" val="10594755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60"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marL="360000" algn="l" defTabSz="914400" rtl="0" eaLnBrk="1" latinLnBrk="0" hangingPunct="1">
        <a:spcBef>
          <a:spcPct val="0"/>
        </a:spcBef>
        <a:buNone/>
        <a:defRPr sz="3600" kern="1200">
          <a:solidFill>
            <a:schemeClr val="bg1"/>
          </a:solidFill>
          <a:latin typeface="+mn-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mathcentre.ac.u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hyperlink" Target="http://www.assessmentday.co.uk/"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www.assessmentday.co.uk/" TargetMode="External"/><Relationship Id="rId1" Type="http://schemas.openxmlformats.org/officeDocument/2006/relationships/slideLayout" Target="../slideLayouts/slideLayout5.xml"/><Relationship Id="rId4" Type="http://schemas.openxmlformats.org/officeDocument/2006/relationships/chart" Target="../charts/chart2.xml"/></Relationships>
</file>

<file path=ppt/slides/_rels/slide12.xml.rels><?xml version="1.0" encoding="UTF-8" standalone="yes"?>
<Relationships xmlns="http://schemas.openxmlformats.org/package/2006/relationships"><Relationship Id="rId2" Type="http://schemas.openxmlformats.org/officeDocument/2006/relationships/hyperlink" Target="http://www.assessmentday.co.uk/"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hyperlink" Target="http://www.assessmentday.co.uk/" TargetMode="External"/></Relationships>
</file>

<file path=ppt/slides/_rels/slide1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hyperlink" Target="http://www.assessmentday.co.uk/" TargetMode="External"/><Relationship Id="rId1" Type="http://schemas.openxmlformats.org/officeDocument/2006/relationships/slideLayout" Target="../slideLayouts/slideLayout5.xml"/><Relationship Id="rId4" Type="http://schemas.openxmlformats.org/officeDocument/2006/relationships/chart" Target="../charts/chart4.xml"/></Relationships>
</file>

<file path=ppt/slides/_rels/slide15.xml.rels><?xml version="1.0" encoding="UTF-8" standalone="yes"?>
<Relationships xmlns="http://schemas.openxmlformats.org/package/2006/relationships"><Relationship Id="rId2" Type="http://schemas.openxmlformats.org/officeDocument/2006/relationships/hyperlink" Target="http://www.assessmentday.co.uk/" TargetMode="External"/><Relationship Id="rId1" Type="http://schemas.openxmlformats.org/officeDocument/2006/relationships/slideLayout" Target="../slideLayouts/slideLayout5.xml"/><Relationship Id="rId5" Type="http://schemas.openxmlformats.org/officeDocument/2006/relationships/image" Target="../media/image6.png"/><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assessmentday.co.uk/aptitudetests_numerical.ht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practice.cappassessments.com/" TargetMode="External"/><Relationship Id="rId3" Type="http://schemas.openxmlformats.org/officeDocument/2006/relationships/hyperlink" Target="https://www.cebglobal.com/shldirect/en/practice-tests" TargetMode="External"/><Relationship Id="rId7" Type="http://schemas.openxmlformats.org/officeDocument/2006/relationships/hyperlink" Target="https://www.trytalentq.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www.savilleassessment.com/PracticeTests" TargetMode="External"/><Relationship Id="rId5" Type="http://schemas.openxmlformats.org/officeDocument/2006/relationships/hyperlink" Target="https://www.talentlens.co.uk/practice-aptitude" TargetMode="External"/><Relationship Id="rId4" Type="http://schemas.openxmlformats.org/officeDocument/2006/relationships/hyperlink" Target="https://practicetests.cubiks.com/" TargetMode="External"/></Relationships>
</file>

<file path=ppt/slides/_rels/slide24.xml.rels><?xml version="1.0" encoding="UTF-8" standalone="yes"?>
<Relationships xmlns="http://schemas.openxmlformats.org/package/2006/relationships"><Relationship Id="rId2" Type="http://schemas.openxmlformats.org/officeDocument/2006/relationships/hyperlink" Target="https://www.futurelearn.com/courses/numeracy-skills"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www.cse.salford.ac.uk/physics/gsmcdonald/hFLAPM.php" TargetMode="External"/><Relationship Id="rId3" Type="http://schemas.openxmlformats.org/officeDocument/2006/relationships/hyperlink" Target="http://www.statstutor.ac.uk/" TargetMode="External"/><Relationship Id="rId7" Type="http://schemas.openxmlformats.org/officeDocument/2006/relationships/hyperlink" Target="https://www.intmath.com/" TargetMode="External"/><Relationship Id="rId2" Type="http://schemas.openxmlformats.org/officeDocument/2006/relationships/hyperlink" Target="http://www.mathcentre.ac.uk/" TargetMode="External"/><Relationship Id="rId1" Type="http://schemas.openxmlformats.org/officeDocument/2006/relationships/slideLayout" Target="../slideLayouts/slideLayout2.xml"/><Relationship Id="rId6" Type="http://schemas.openxmlformats.org/officeDocument/2006/relationships/hyperlink" Target="http://www.wolframalpha.com/" TargetMode="External"/><Relationship Id="rId5" Type="http://schemas.openxmlformats.org/officeDocument/2006/relationships/hyperlink" Target="http://www.mathcentre.ac.uk:8081/mathseg/" TargetMode="External"/><Relationship Id="rId4" Type="http://schemas.openxmlformats.org/officeDocument/2006/relationships/hyperlink" Target="https://www.khanacademy.org/"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trytalentq.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assessmentday.co.uk/"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8.xml"/><Relationship Id="rId1" Type="http://schemas.openxmlformats.org/officeDocument/2006/relationships/slideLayout" Target="../slideLayouts/slideLayout5.xml"/><Relationship Id="rId5" Type="http://schemas.openxmlformats.org/officeDocument/2006/relationships/hyperlink" Target="http://www.assessmentday.co.uk/" TargetMode="Externa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hyperlink" Target="http://www.assessmentday.co.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E7B26-06D0-4AB1-9BC0-3BA623FDF638}"/>
              </a:ext>
            </a:extLst>
          </p:cNvPr>
          <p:cNvSpPr>
            <a:spLocks noGrp="1"/>
          </p:cNvSpPr>
          <p:nvPr>
            <p:ph type="ctrTitle"/>
          </p:nvPr>
        </p:nvSpPr>
        <p:spPr>
          <a:xfrm>
            <a:off x="248412" y="2133600"/>
            <a:ext cx="7904988" cy="2746375"/>
          </a:xfrm>
        </p:spPr>
        <p:txBody>
          <a:bodyPr>
            <a:normAutofit fontScale="90000"/>
          </a:bodyPr>
          <a:lstStyle/>
          <a:p>
            <a:pPr algn="l"/>
            <a:r>
              <a:rPr lang="en-GB" sz="7300" dirty="0">
                <a:solidFill>
                  <a:schemeClr val="tx2">
                    <a:lumMod val="75000"/>
                  </a:schemeClr>
                </a:solidFill>
                <a:latin typeface="+mn-lt"/>
              </a:rPr>
              <a:t>Numerical Reasoning Tests</a:t>
            </a:r>
            <a:br>
              <a:rPr lang="en-GB" dirty="0">
                <a:solidFill>
                  <a:schemeClr val="tx2">
                    <a:lumMod val="75000"/>
                  </a:schemeClr>
                </a:solidFill>
              </a:rPr>
            </a:br>
            <a:endParaRPr lang="en-GB" dirty="0"/>
          </a:p>
        </p:txBody>
      </p:sp>
      <p:sp>
        <p:nvSpPr>
          <p:cNvPr id="6" name="TextBox 5">
            <a:extLst>
              <a:ext uri="{FF2B5EF4-FFF2-40B4-BE49-F238E27FC236}">
                <a16:creationId xmlns:a16="http://schemas.microsoft.com/office/drawing/2014/main" id="{89CBD135-02D2-4064-8A17-E53438ED8765}"/>
              </a:ext>
            </a:extLst>
          </p:cNvPr>
          <p:cNvSpPr txBox="1"/>
          <p:nvPr/>
        </p:nvSpPr>
        <p:spPr>
          <a:xfrm>
            <a:off x="248412" y="5677788"/>
            <a:ext cx="7523988" cy="461665"/>
          </a:xfrm>
          <a:prstGeom prst="rect">
            <a:avLst/>
          </a:prstGeom>
          <a:noFill/>
        </p:spPr>
        <p:txBody>
          <a:bodyPr wrap="square" rtlCol="0">
            <a:spAutoFit/>
          </a:bodyPr>
          <a:lstStyle/>
          <a:p>
            <a:pPr algn="l"/>
            <a:r>
              <a:rPr lang="en-GB" sz="1200" dirty="0"/>
              <a:t>© Laura Hooke, Loughborough University of London. Reviewer: Dr Kinga </a:t>
            </a:r>
            <a:r>
              <a:rPr lang="en-GB" sz="1200" dirty="0" err="1"/>
              <a:t>Zaczek</a:t>
            </a:r>
            <a:r>
              <a:rPr lang="en-GB" sz="1200" dirty="0"/>
              <a:t>, Royal Holloway, University of London</a:t>
            </a:r>
          </a:p>
          <a:p>
            <a:r>
              <a:rPr lang="en-GB" sz="1200" dirty="0"/>
              <a:t>All </a:t>
            </a:r>
            <a:r>
              <a:rPr lang="en-GB" sz="1200" dirty="0" err="1"/>
              <a:t>mccp</a:t>
            </a:r>
            <a:r>
              <a:rPr lang="en-GB" sz="1200" dirty="0"/>
              <a:t> resources are released under a creative commons licence, </a:t>
            </a:r>
            <a:r>
              <a:rPr lang="en-GB" sz="1200" dirty="0">
                <a:hlinkClick r:id="rId3"/>
              </a:rPr>
              <a:t>www.mathcentre.ac.uk</a:t>
            </a:r>
            <a:endParaRPr lang="en-GB" sz="1200" dirty="0"/>
          </a:p>
        </p:txBody>
      </p:sp>
      <p:pic>
        <p:nvPicPr>
          <p:cNvPr id="8" name="Picture 7" descr="Creative Commons BY NC SA logo" title="Copyright information">
            <a:extLst>
              <a:ext uri="{FF2B5EF4-FFF2-40B4-BE49-F238E27FC236}">
                <a16:creationId xmlns:a16="http://schemas.microsoft.com/office/drawing/2014/main" id="{F83D0A62-D90E-4949-81F1-66AD66B024B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737997" y="5739343"/>
            <a:ext cx="1144144" cy="400110"/>
          </a:xfrm>
          <a:prstGeom prst="rect">
            <a:avLst/>
          </a:prstGeom>
        </p:spPr>
      </p:pic>
      <p:sp>
        <p:nvSpPr>
          <p:cNvPr id="7" name="TextBox 6">
            <a:extLst>
              <a:ext uri="{FF2B5EF4-FFF2-40B4-BE49-F238E27FC236}">
                <a16:creationId xmlns:a16="http://schemas.microsoft.com/office/drawing/2014/main" id="{F34BAF14-1001-4DF7-AC3B-45B105B48172}"/>
              </a:ext>
            </a:extLst>
          </p:cNvPr>
          <p:cNvSpPr txBox="1"/>
          <p:nvPr/>
        </p:nvSpPr>
        <p:spPr>
          <a:xfrm>
            <a:off x="0" y="6477000"/>
            <a:ext cx="9144000" cy="400110"/>
          </a:xfrm>
          <a:prstGeom prst="rect">
            <a:avLst/>
          </a:prstGeom>
          <a:solidFill>
            <a:schemeClr val="tx2">
              <a:lumMod val="75000"/>
            </a:schemeClr>
          </a:solidFill>
        </p:spPr>
        <p:txBody>
          <a:bodyPr wrap="square" rtlCol="0">
            <a:spAutoFit/>
          </a:bodyPr>
          <a:lstStyle/>
          <a:p>
            <a:r>
              <a:rPr lang="en-GB" sz="2000" dirty="0">
                <a:solidFill>
                  <a:schemeClr val="bg1"/>
                </a:solidFill>
              </a:rPr>
              <a:t> </a:t>
            </a:r>
            <a:r>
              <a:rPr lang="en-GB" sz="2000" b="1" dirty="0">
                <a:solidFill>
                  <a:schemeClr val="bg1"/>
                </a:solidFill>
              </a:rPr>
              <a:t>www.sigma-network.ac.uk                                            	                     Numerical Reasoning</a:t>
            </a:r>
          </a:p>
        </p:txBody>
      </p:sp>
      <p:pic>
        <p:nvPicPr>
          <p:cNvPr id="9" name="Picture 8" descr="mathcentre community project logo" title="Logo">
            <a:extLst>
              <a:ext uri="{FF2B5EF4-FFF2-40B4-BE49-F238E27FC236}">
                <a16:creationId xmlns:a16="http://schemas.microsoft.com/office/drawing/2014/main" id="{F870188B-35DB-4F54-B34F-1C41E3F6933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9144000" cy="2133600"/>
          </a:xfrm>
          <a:prstGeom prst="rect">
            <a:avLst/>
          </a:prstGeom>
        </p:spPr>
      </p:pic>
      <p:pic>
        <p:nvPicPr>
          <p:cNvPr id="5" name="Picture 4" descr="Logo: sigma Network for excellence in mathematics &amp; statistics support"/>
          <p:cNvPicPr>
            <a:picLocks noChangeAspect="1"/>
          </p:cNvPicPr>
          <p:nvPr/>
        </p:nvPicPr>
        <p:blipFill>
          <a:blip r:embed="rId6" cstate="print">
            <a:clrChange>
              <a:clrFrom>
                <a:srgbClr val="FFFEFD"/>
              </a:clrFrom>
              <a:clrTo>
                <a:srgbClr val="FFFEFD">
                  <a:alpha val="0"/>
                </a:srgbClr>
              </a:clrTo>
            </a:clrChange>
            <a:extLst>
              <a:ext uri="{28A0092B-C50C-407E-A947-70E740481C1C}">
                <a14:useLocalDpi xmlns:a14="http://schemas.microsoft.com/office/drawing/2010/main" val="0"/>
              </a:ext>
            </a:extLst>
          </a:blip>
          <a:stretch>
            <a:fillRect/>
          </a:stretch>
        </p:blipFill>
        <p:spPr>
          <a:xfrm>
            <a:off x="5832118" y="0"/>
            <a:ext cx="3311882" cy="12888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729644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400" dirty="0"/>
              <a:t>In 1996, total output from all fuels was 200TWh. If output for Nuclear in 2006 was twice that for Coal in 1996, what was the output for Nuclear in 2006?</a:t>
            </a:r>
          </a:p>
        </p:txBody>
      </p:sp>
      <p:sp>
        <p:nvSpPr>
          <p:cNvPr id="3" name="Content Placeholder 2"/>
          <p:cNvSpPr>
            <a:spLocks noGrp="1"/>
          </p:cNvSpPr>
          <p:nvPr>
            <p:ph sz="half" idx="1"/>
          </p:nvPr>
        </p:nvSpPr>
        <p:spPr>
          <a:xfrm>
            <a:off x="457200" y="5486400"/>
            <a:ext cx="8229600" cy="685800"/>
          </a:xfrm>
        </p:spPr>
        <p:txBody>
          <a:bodyPr/>
          <a:lstStyle/>
          <a:p>
            <a:pPr marL="0" indent="0">
              <a:buNone/>
            </a:pPr>
            <a:r>
              <a:rPr lang="en-GB" dirty="0">
                <a:solidFill>
                  <a:schemeClr val="tx2">
                    <a:lumMod val="75000"/>
                  </a:schemeClr>
                </a:solidFill>
              </a:rPr>
              <a:t>a) 140TWh    </a:t>
            </a:r>
            <a:r>
              <a:rPr lang="en-NZ" dirty="0">
                <a:solidFill>
                  <a:schemeClr val="tx2">
                    <a:lumMod val="75000"/>
                  </a:schemeClr>
                </a:solidFill>
                <a:ea typeface="Times New Roman"/>
                <a:cs typeface="Times New Roman"/>
              </a:rPr>
              <a:t>    b) 400TWh</a:t>
            </a:r>
            <a:r>
              <a:rPr lang="en-GB" dirty="0">
                <a:solidFill>
                  <a:schemeClr val="tx2">
                    <a:lumMod val="75000"/>
                  </a:schemeClr>
                </a:solidFill>
              </a:rPr>
              <a:t>        </a:t>
            </a:r>
            <a:r>
              <a:rPr lang="en-NZ" dirty="0">
                <a:solidFill>
                  <a:schemeClr val="tx2">
                    <a:lumMod val="75000"/>
                  </a:schemeClr>
                </a:solidFill>
                <a:ea typeface="Times New Roman"/>
                <a:cs typeface="Times New Roman"/>
              </a:rPr>
              <a:t>c) 64TWh</a:t>
            </a:r>
            <a:r>
              <a:rPr lang="en-GB" dirty="0">
                <a:solidFill>
                  <a:schemeClr val="tx2">
                    <a:lumMod val="75000"/>
                  </a:schemeClr>
                </a:solidFill>
                <a:ea typeface="Times New Roman"/>
                <a:cs typeface="Times New Roman"/>
              </a:rPr>
              <a:t>        d) 96TWh</a:t>
            </a:r>
            <a:endParaRPr lang="en-GB" sz="1400" i="1" dirty="0">
              <a:solidFill>
                <a:schemeClr val="tx2">
                  <a:lumMod val="75000"/>
                </a:schemeClr>
              </a:solidFill>
            </a:endParaRPr>
          </a:p>
        </p:txBody>
      </p:sp>
      <p:sp>
        <p:nvSpPr>
          <p:cNvPr id="5" name="Text Placeholder 4"/>
          <p:cNvSpPr>
            <a:spLocks noGrp="1"/>
          </p:cNvSpPr>
          <p:nvPr>
            <p:ph type="body" sz="quarter" idx="13"/>
          </p:nvPr>
        </p:nvSpPr>
        <p:spPr>
          <a:xfrm>
            <a:off x="6705600" y="6248400"/>
            <a:ext cx="2438400" cy="152400"/>
          </a:xfrm>
        </p:spPr>
        <p:txBody>
          <a:bodyPr/>
          <a:lstStyle/>
          <a:p>
            <a:r>
              <a:rPr lang="en-GB" i="1" dirty="0">
                <a:solidFill>
                  <a:schemeClr val="tx2">
                    <a:lumMod val="75000"/>
                  </a:schemeClr>
                </a:solidFill>
              </a:rPr>
              <a:t>Source: </a:t>
            </a:r>
            <a:r>
              <a:rPr lang="en-GB" i="1" dirty="0">
                <a:solidFill>
                  <a:schemeClr val="tx2">
                    <a:lumMod val="75000"/>
                  </a:schemeClr>
                </a:solidFill>
                <a:hlinkClick r:id="rId2"/>
              </a:rPr>
              <a:t>www.assessmentday.co.uk</a:t>
            </a:r>
            <a:endParaRPr lang="en-GB" dirty="0"/>
          </a:p>
        </p:txBody>
      </p:sp>
      <p:graphicFrame>
        <p:nvGraphicFramePr>
          <p:cNvPr id="6" name="Content Placeholder 5" descr="Stacked bar chart with 2 bars: left bar labelled 1996 output; right bar labelled 2006 output; bars both range from 0% to 100%. 1996 output: Nuclear 16; Coal 35; Gas 43; Renewable 3; Other 3; 2006 output: Nuclear 19, Coal 32, Gas 40, Renewable 6, Other 3." title="Stacked bar chart with 2 bars"/>
          <p:cNvGraphicFramePr>
            <a:graphicFrameLocks noGrp="1"/>
          </p:cNvGraphicFramePr>
          <p:nvPr>
            <p:ph sz="half" idx="2"/>
            <p:extLst>
              <p:ext uri="{D42A27DB-BD31-4B8C-83A1-F6EECF244321}">
                <p14:modId xmlns:p14="http://schemas.microsoft.com/office/powerpoint/2010/main" val="28827203"/>
              </p:ext>
            </p:extLst>
          </p:nvPr>
        </p:nvGraphicFramePr>
        <p:xfrm>
          <a:off x="2590800" y="1600200"/>
          <a:ext cx="3962400" cy="355705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284507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252000"/>
            <a:r>
              <a:rPr lang="en-GB" sz="2000" dirty="0"/>
              <a:t>In 1996, total output from all fuels was 200TWh. If output for Nuclear in 2006 was twice that for Coal in 1996, what was the output for Nuclear in 2006? </a:t>
            </a:r>
            <a:r>
              <a:rPr lang="en-GB" sz="2100" dirty="0"/>
              <a:t>- ANSWER</a:t>
            </a:r>
          </a:p>
        </p:txBody>
      </p:sp>
      <p:sp>
        <p:nvSpPr>
          <p:cNvPr id="5" name="Text Placeholder 4"/>
          <p:cNvSpPr>
            <a:spLocks noGrp="1"/>
          </p:cNvSpPr>
          <p:nvPr>
            <p:ph type="body" sz="quarter" idx="13"/>
          </p:nvPr>
        </p:nvSpPr>
        <p:spPr>
          <a:xfrm>
            <a:off x="6705600" y="6248400"/>
            <a:ext cx="2362200" cy="148908"/>
          </a:xfrm>
        </p:spPr>
        <p:txBody>
          <a:bodyPr/>
          <a:lstStyle/>
          <a:p>
            <a:r>
              <a:rPr lang="en-GB" i="1" dirty="0">
                <a:solidFill>
                  <a:schemeClr val="tx2">
                    <a:lumMod val="75000"/>
                  </a:schemeClr>
                </a:solidFill>
              </a:rPr>
              <a:t>Source: </a:t>
            </a:r>
            <a:r>
              <a:rPr lang="en-GB" i="1" dirty="0">
                <a:solidFill>
                  <a:schemeClr val="tx2">
                    <a:lumMod val="75000"/>
                  </a:schemeClr>
                </a:solidFill>
                <a:hlinkClick r:id="rId2"/>
              </a:rPr>
              <a:t>www.assessmentday.co.uk</a:t>
            </a:r>
            <a:endParaRPr lang="en-GB" dirty="0"/>
          </a:p>
        </p:txBody>
      </p:sp>
      <mc:AlternateContent xmlns:mc="http://schemas.openxmlformats.org/markup-compatibility/2006" xmlns:a14="http://schemas.microsoft.com/office/drawing/2010/main">
        <mc:Choice Requires="a14">
          <p:sp>
            <p:nvSpPr>
              <p:cNvPr id="6" name="Content Placeholder 5"/>
              <p:cNvSpPr>
                <a:spLocks noGrp="1"/>
              </p:cNvSpPr>
              <p:nvPr>
                <p:ph sz="half" idx="1"/>
              </p:nvPr>
            </p:nvSpPr>
            <p:spPr>
              <a:xfrm>
                <a:off x="457200" y="4357662"/>
                <a:ext cx="8610600" cy="1662138"/>
              </a:xfrm>
            </p:spPr>
            <p:txBody>
              <a:bodyPr>
                <a:noAutofit/>
              </a:bodyPr>
              <a:lstStyle/>
              <a:p>
                <a:r>
                  <a:rPr lang="en-GB" sz="2400" dirty="0">
                    <a:solidFill>
                      <a:schemeClr val="tx2">
                        <a:lumMod val="75000"/>
                      </a:schemeClr>
                    </a:solidFill>
                  </a:rPr>
                  <a:t>We are told that the total output from all fuels in 1996 is 200TWh, so we can work out what it was for coal in 1996.</a:t>
                </a:r>
              </a:p>
              <a:p>
                <a:r>
                  <a:rPr lang="en-GB" sz="2400" dirty="0">
                    <a:solidFill>
                      <a:schemeClr val="tx2">
                        <a:lumMod val="75000"/>
                      </a:schemeClr>
                    </a:solidFill>
                  </a:rPr>
                  <a:t>Coal in 1996 was 35% of 200TWh: 70TWh.</a:t>
                </a:r>
              </a:p>
              <a:p>
                <a:r>
                  <a:rPr lang="en-GB" sz="2400" dirty="0">
                    <a:solidFill>
                      <a:schemeClr val="tx2">
                        <a:lumMod val="75000"/>
                      </a:schemeClr>
                    </a:solidFill>
                  </a:rPr>
                  <a:t>So Nuclear in 2006 is twice this: 140TWh.</a:t>
                </a:r>
              </a:p>
              <a:p>
                <a:pPr marL="0" indent="0">
                  <a:buNone/>
                </a:pPr>
                <a:r>
                  <a:rPr lang="en-GB" sz="2400" dirty="0">
                    <a:solidFill>
                      <a:schemeClr val="tx2">
                        <a:lumMod val="75000"/>
                      </a:schemeClr>
                    </a:solidFill>
                  </a:rPr>
                  <a:t>Thus the correct answer is </a:t>
                </a:r>
                <a:r>
                  <a:rPr lang="en-GB" sz="2400" dirty="0">
                    <a:solidFill>
                      <a:srgbClr val="00B050"/>
                    </a:solidFill>
                  </a:rPr>
                  <a:t>a) </a:t>
                </a:r>
                <a14:m>
                  <m:oMath xmlns:m="http://schemas.openxmlformats.org/officeDocument/2006/math">
                    <m:r>
                      <a:rPr lang="en-GB" sz="2400" b="0" i="0" dirty="0" smtClean="0">
                        <a:solidFill>
                          <a:srgbClr val="00B050"/>
                        </a:solidFill>
                        <a:latin typeface="Cambria Math" panose="02040503050406030204" pitchFamily="18" charset="0"/>
                      </a:rPr>
                      <m:t>140</m:t>
                    </m:r>
                    <m:r>
                      <m:rPr>
                        <m:sty m:val="p"/>
                      </m:rPr>
                      <a:rPr lang="en-GB" sz="2400" b="0" i="0" dirty="0" smtClean="0">
                        <a:solidFill>
                          <a:srgbClr val="00B050"/>
                        </a:solidFill>
                        <a:latin typeface="Cambria Math" panose="02040503050406030204" pitchFamily="18" charset="0"/>
                      </a:rPr>
                      <m:t>TWh</m:t>
                    </m:r>
                  </m:oMath>
                </a14:m>
                <a:r>
                  <a:rPr lang="en-GB" sz="2400" dirty="0">
                    <a:solidFill>
                      <a:srgbClr val="00B050"/>
                    </a:solidFill>
                  </a:rPr>
                  <a:t>.</a:t>
                </a:r>
                <a:endParaRPr lang="en-GB" sz="2400" dirty="0">
                  <a:solidFill>
                    <a:schemeClr val="tx2">
                      <a:lumMod val="75000"/>
                    </a:schemeClr>
                  </a:solidFill>
                </a:endParaRPr>
              </a:p>
            </p:txBody>
          </p:sp>
        </mc:Choice>
        <mc:Fallback xmlns="">
          <p:sp>
            <p:nvSpPr>
              <p:cNvPr id="6" name="Content Placeholder 5"/>
              <p:cNvSpPr>
                <a:spLocks noGrp="1" noRot="1" noChangeAspect="1" noMove="1" noResize="1" noEditPoints="1" noAdjustHandles="1" noChangeArrowheads="1" noChangeShapeType="1" noTextEdit="1"/>
              </p:cNvSpPr>
              <p:nvPr>
                <p:ph sz="half" idx="1"/>
              </p:nvPr>
            </p:nvSpPr>
            <p:spPr>
              <a:xfrm>
                <a:off x="457200" y="4357662"/>
                <a:ext cx="8610600" cy="1662138"/>
              </a:xfrm>
              <a:blipFill rotWithShape="0">
                <a:blip r:embed="rId3"/>
                <a:stretch>
                  <a:fillRect l="-1062" t="-2930" b="-36996"/>
                </a:stretch>
              </a:blipFill>
            </p:spPr>
            <p:txBody>
              <a:bodyPr/>
              <a:lstStyle/>
              <a:p>
                <a:r>
                  <a:rPr lang="en-GB">
                    <a:noFill/>
                  </a:rPr>
                  <a:t> </a:t>
                </a:r>
              </a:p>
            </p:txBody>
          </p:sp>
        </mc:Fallback>
      </mc:AlternateContent>
      <p:graphicFrame>
        <p:nvGraphicFramePr>
          <p:cNvPr id="7" name="Content Placeholder 5" descr="Stacked bar chart with 2 bars, same as last slide: left bar labelled 1996 output; right bar labelled 2006 output; bars both range from 0% to 100%. 1996 output: Nuclear 16; Coal 35; Gas 43; Renewable 3; Other 3; 2006 output: Nuclear 19, Coal 32, Gas 40, Renewable 6, Other 3." title="Stacked bar chart with 2 bars"/>
          <p:cNvGraphicFramePr>
            <a:graphicFrameLocks noGrp="1"/>
          </p:cNvGraphicFramePr>
          <p:nvPr>
            <p:ph sz="half" idx="2"/>
            <p:extLst>
              <p:ext uri="{D42A27DB-BD31-4B8C-83A1-F6EECF244321}">
                <p14:modId xmlns:p14="http://schemas.microsoft.com/office/powerpoint/2010/main" val="1573702042"/>
              </p:ext>
            </p:extLst>
          </p:nvPr>
        </p:nvGraphicFramePr>
        <p:xfrm>
          <a:off x="2971800" y="1382370"/>
          <a:ext cx="3505200" cy="311343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660036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What was the average accident cost per vehicle on the road in </a:t>
            </a:r>
            <a:r>
              <a:rPr lang="en-GB" dirty="0" err="1"/>
              <a:t>Ribley</a:t>
            </a:r>
            <a:r>
              <a:rPr lang="en-GB" dirty="0"/>
              <a:t> in November?</a:t>
            </a:r>
          </a:p>
        </p:txBody>
      </p:sp>
      <p:sp>
        <p:nvSpPr>
          <p:cNvPr id="3" name="Content Placeholder 2"/>
          <p:cNvSpPr>
            <a:spLocks noGrp="1"/>
          </p:cNvSpPr>
          <p:nvPr>
            <p:ph sz="half" idx="1"/>
          </p:nvPr>
        </p:nvSpPr>
        <p:spPr>
          <a:xfrm>
            <a:off x="448376" y="5199264"/>
            <a:ext cx="8238424" cy="839787"/>
          </a:xfrm>
        </p:spPr>
        <p:txBody>
          <a:bodyPr>
            <a:normAutofit/>
          </a:bodyPr>
          <a:lstStyle/>
          <a:p>
            <a:pPr marL="0" indent="0">
              <a:buNone/>
            </a:pPr>
            <a:r>
              <a:rPr lang="en-GB" dirty="0">
                <a:solidFill>
                  <a:schemeClr val="tx2">
                    <a:lumMod val="75000"/>
                  </a:schemeClr>
                </a:solidFill>
              </a:rPr>
              <a:t>a) £0.23    </a:t>
            </a:r>
            <a:r>
              <a:rPr lang="en-NZ" dirty="0">
                <a:solidFill>
                  <a:schemeClr val="tx2">
                    <a:lumMod val="75000"/>
                  </a:schemeClr>
                </a:solidFill>
                <a:ea typeface="Times New Roman"/>
                <a:cs typeface="Times New Roman"/>
              </a:rPr>
              <a:t>    b) £0.47</a:t>
            </a:r>
            <a:r>
              <a:rPr lang="en-GB" dirty="0">
                <a:solidFill>
                  <a:schemeClr val="tx2">
                    <a:lumMod val="75000"/>
                  </a:schemeClr>
                </a:solidFill>
              </a:rPr>
              <a:t>        </a:t>
            </a:r>
            <a:r>
              <a:rPr lang="en-NZ" dirty="0">
                <a:solidFill>
                  <a:schemeClr val="tx2">
                    <a:lumMod val="75000"/>
                  </a:schemeClr>
                </a:solidFill>
                <a:ea typeface="Times New Roman"/>
                <a:cs typeface="Times New Roman"/>
              </a:rPr>
              <a:t>c) £15.40</a:t>
            </a:r>
            <a:r>
              <a:rPr lang="en-GB" dirty="0">
                <a:solidFill>
                  <a:schemeClr val="tx2">
                    <a:lumMod val="75000"/>
                  </a:schemeClr>
                </a:solidFill>
                <a:ea typeface="Times New Roman"/>
                <a:cs typeface="Times New Roman"/>
              </a:rPr>
              <a:t>        d) £2.30</a:t>
            </a:r>
            <a:endParaRPr lang="en-GB" sz="1400" i="1" dirty="0">
              <a:solidFill>
                <a:schemeClr val="tx2">
                  <a:lumMod val="75000"/>
                </a:schemeClr>
              </a:solidFill>
            </a:endParaRPr>
          </a:p>
        </p:txBody>
      </p:sp>
      <p:sp>
        <p:nvSpPr>
          <p:cNvPr id="5" name="Text Placeholder 4"/>
          <p:cNvSpPr>
            <a:spLocks noGrp="1"/>
          </p:cNvSpPr>
          <p:nvPr>
            <p:ph type="body" sz="quarter" idx="13"/>
          </p:nvPr>
        </p:nvSpPr>
        <p:spPr>
          <a:xfrm>
            <a:off x="6705600" y="6248400"/>
            <a:ext cx="2362200" cy="228600"/>
          </a:xfrm>
        </p:spPr>
        <p:txBody>
          <a:bodyPr/>
          <a:lstStyle/>
          <a:p>
            <a:r>
              <a:rPr lang="en-GB" i="1" dirty="0">
                <a:solidFill>
                  <a:schemeClr val="tx2">
                    <a:lumMod val="75000"/>
                  </a:schemeClr>
                </a:solidFill>
              </a:rPr>
              <a:t>Source: </a:t>
            </a:r>
            <a:r>
              <a:rPr lang="en-GB" i="1" dirty="0">
                <a:solidFill>
                  <a:schemeClr val="tx2">
                    <a:lumMod val="75000"/>
                  </a:schemeClr>
                </a:solidFill>
                <a:hlinkClick r:id="rId2"/>
              </a:rPr>
              <a:t>www.assessmentday.co.uk</a:t>
            </a:r>
            <a:endParaRPr lang="en-GB" dirty="0"/>
          </a:p>
        </p:txBody>
      </p:sp>
      <p:graphicFrame>
        <p:nvGraphicFramePr>
          <p:cNvPr id="7" name="Content Placeholder 6"/>
          <p:cNvGraphicFramePr>
            <a:graphicFrameLocks noGrp="1"/>
          </p:cNvGraphicFramePr>
          <p:nvPr>
            <p:ph sz="half" idx="2"/>
            <p:extLst>
              <p:ext uri="{D42A27DB-BD31-4B8C-83A1-F6EECF244321}">
                <p14:modId xmlns:p14="http://schemas.microsoft.com/office/powerpoint/2010/main" val="978361126"/>
              </p:ext>
            </p:extLst>
          </p:nvPr>
        </p:nvGraphicFramePr>
        <p:xfrm>
          <a:off x="109389" y="1783080"/>
          <a:ext cx="8925223" cy="3017520"/>
        </p:xfrm>
        <a:graphic>
          <a:graphicData uri="http://schemas.openxmlformats.org/drawingml/2006/table">
            <a:tbl>
              <a:tblPr firstRow="1" bandRow="1">
                <a:tableStyleId>{5C22544A-7EE6-4342-B048-85BDC9FD1C3A}</a:tableStyleId>
              </a:tblPr>
              <a:tblGrid>
                <a:gridCol w="1005836">
                  <a:extLst>
                    <a:ext uri="{9D8B030D-6E8A-4147-A177-3AD203B41FA5}">
                      <a16:colId xmlns:a16="http://schemas.microsoft.com/office/drawing/2014/main" val="20000"/>
                    </a:ext>
                  </a:extLst>
                </a:gridCol>
                <a:gridCol w="1990788">
                  <a:extLst>
                    <a:ext uri="{9D8B030D-6E8A-4147-A177-3AD203B41FA5}">
                      <a16:colId xmlns:a16="http://schemas.microsoft.com/office/drawing/2014/main" val="20001"/>
                    </a:ext>
                  </a:extLst>
                </a:gridCol>
                <a:gridCol w="1044000">
                  <a:extLst>
                    <a:ext uri="{9D8B030D-6E8A-4147-A177-3AD203B41FA5}">
                      <a16:colId xmlns:a16="http://schemas.microsoft.com/office/drawing/2014/main" val="20002"/>
                    </a:ext>
                  </a:extLst>
                </a:gridCol>
                <a:gridCol w="1044000">
                  <a:extLst>
                    <a:ext uri="{9D8B030D-6E8A-4147-A177-3AD203B41FA5}">
                      <a16:colId xmlns:a16="http://schemas.microsoft.com/office/drawing/2014/main" val="20003"/>
                    </a:ext>
                  </a:extLst>
                </a:gridCol>
                <a:gridCol w="1044000">
                  <a:extLst>
                    <a:ext uri="{9D8B030D-6E8A-4147-A177-3AD203B41FA5}">
                      <a16:colId xmlns:a16="http://schemas.microsoft.com/office/drawing/2014/main" val="20004"/>
                    </a:ext>
                  </a:extLst>
                </a:gridCol>
                <a:gridCol w="1044000">
                  <a:extLst>
                    <a:ext uri="{9D8B030D-6E8A-4147-A177-3AD203B41FA5}">
                      <a16:colId xmlns:a16="http://schemas.microsoft.com/office/drawing/2014/main" val="20005"/>
                    </a:ext>
                  </a:extLst>
                </a:gridCol>
                <a:gridCol w="1752599">
                  <a:extLst>
                    <a:ext uri="{9D8B030D-6E8A-4147-A177-3AD203B41FA5}">
                      <a16:colId xmlns:a16="http://schemas.microsoft.com/office/drawing/2014/main" val="20006"/>
                    </a:ext>
                  </a:extLst>
                </a:gridCol>
              </a:tblGrid>
              <a:tr h="370840">
                <a:tc>
                  <a:txBody>
                    <a:bodyPr/>
                    <a:lstStyle/>
                    <a:p>
                      <a:pPr algn="ctr"/>
                      <a:r>
                        <a:rPr lang="en-GB" sz="2000" dirty="0"/>
                        <a:t>Town</a:t>
                      </a:r>
                    </a:p>
                  </a:txBody>
                  <a:tcPr anchor="ctr">
                    <a:lnR w="12700" cap="flat" cmpd="sng" algn="ctr">
                      <a:solidFill>
                        <a:schemeClr val="accent1">
                          <a:lumMod val="75000"/>
                        </a:schemeClr>
                      </a:solidFill>
                      <a:prstDash val="solid"/>
                      <a:round/>
                      <a:headEnd type="none" w="med" len="med"/>
                      <a:tailEnd type="none" w="med" len="med"/>
                    </a:lnR>
                    <a:solidFill>
                      <a:schemeClr val="accent1">
                        <a:lumMod val="75000"/>
                      </a:schemeClr>
                    </a:solidFill>
                  </a:tcPr>
                </a:tc>
                <a:tc>
                  <a:txBody>
                    <a:bodyPr/>
                    <a:lstStyle/>
                    <a:p>
                      <a:pPr algn="ctr"/>
                      <a:endParaRPr lang="en-GB" sz="2000" dirty="0"/>
                    </a:p>
                  </a:txBody>
                  <a:tcPr anchor="ctr">
                    <a:lnL w="12700" cap="flat" cmpd="sng" algn="ctr">
                      <a:solidFill>
                        <a:schemeClr val="accent1">
                          <a:lumMod val="75000"/>
                        </a:schemeClr>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1">
                        <a:lumMod val="75000"/>
                      </a:schemeClr>
                    </a:solidFill>
                  </a:tcPr>
                </a:tc>
                <a:tc>
                  <a:txBody>
                    <a:bodyPr/>
                    <a:lstStyle/>
                    <a:p>
                      <a:pPr algn="ctr"/>
                      <a:r>
                        <a:rPr lang="en-GB" sz="2000" dirty="0"/>
                        <a:t>Aug</a:t>
                      </a:r>
                    </a:p>
                  </a:txBody>
                  <a:tcPr anchor="ctr">
                    <a:lnL w="28575" cap="flat" cmpd="sng" algn="ctr">
                      <a:solidFill>
                        <a:schemeClr val="bg1"/>
                      </a:solidFill>
                      <a:prstDash val="solid"/>
                      <a:round/>
                      <a:headEnd type="none" w="med" len="med"/>
                      <a:tailEnd type="none" w="med" len="med"/>
                    </a:lnL>
                    <a:solidFill>
                      <a:schemeClr val="accent1">
                        <a:lumMod val="75000"/>
                      </a:schemeClr>
                    </a:solidFill>
                  </a:tcPr>
                </a:tc>
                <a:tc>
                  <a:txBody>
                    <a:bodyPr/>
                    <a:lstStyle/>
                    <a:p>
                      <a:pPr algn="ctr"/>
                      <a:r>
                        <a:rPr lang="en-GB" sz="2000" dirty="0"/>
                        <a:t>Sep</a:t>
                      </a:r>
                    </a:p>
                  </a:txBody>
                  <a:tcPr anchor="ctr">
                    <a:solidFill>
                      <a:schemeClr val="accent1">
                        <a:lumMod val="75000"/>
                      </a:schemeClr>
                    </a:solidFill>
                  </a:tcPr>
                </a:tc>
                <a:tc>
                  <a:txBody>
                    <a:bodyPr/>
                    <a:lstStyle/>
                    <a:p>
                      <a:pPr algn="ctr"/>
                      <a:r>
                        <a:rPr lang="en-GB" sz="2000" dirty="0"/>
                        <a:t>Oct</a:t>
                      </a:r>
                    </a:p>
                  </a:txBody>
                  <a:tcPr anchor="ctr">
                    <a:solidFill>
                      <a:schemeClr val="accent1">
                        <a:lumMod val="75000"/>
                      </a:schemeClr>
                    </a:solidFill>
                  </a:tcPr>
                </a:tc>
                <a:tc>
                  <a:txBody>
                    <a:bodyPr/>
                    <a:lstStyle/>
                    <a:p>
                      <a:pPr algn="ctr"/>
                      <a:r>
                        <a:rPr lang="en-GB" sz="2000" dirty="0"/>
                        <a:t>Nov</a:t>
                      </a:r>
                    </a:p>
                  </a:txBody>
                  <a:tcPr anchor="ctr">
                    <a:lnR w="28575" cap="flat" cmpd="sng" algn="ctr">
                      <a:solidFill>
                        <a:schemeClr val="bg1"/>
                      </a:solidFill>
                      <a:prstDash val="solid"/>
                      <a:round/>
                      <a:headEnd type="none" w="med" len="med"/>
                      <a:tailEnd type="none" w="med" len="med"/>
                    </a:lnR>
                    <a:solidFill>
                      <a:schemeClr val="accent1">
                        <a:lumMod val="75000"/>
                      </a:schemeClr>
                    </a:solidFill>
                  </a:tcPr>
                </a:tc>
                <a:tc>
                  <a:txBody>
                    <a:bodyPr/>
                    <a:lstStyle/>
                    <a:p>
                      <a:pPr algn="ctr"/>
                      <a:r>
                        <a:rPr lang="en-GB" sz="1800" dirty="0"/>
                        <a:t>Average Cost per Accident (£)</a:t>
                      </a:r>
                    </a:p>
                  </a:txBody>
                  <a:tcPr anchor="ctr">
                    <a:lnL w="28575" cap="flat" cmpd="sng" algn="ctr">
                      <a:solidFill>
                        <a:schemeClr val="bg1"/>
                      </a:solidFill>
                      <a:prstDash val="solid"/>
                      <a:round/>
                      <a:headEnd type="none" w="med" len="med"/>
                      <a:tailEnd type="none" w="med" len="med"/>
                    </a:lnL>
                    <a:solidFill>
                      <a:schemeClr val="accent1">
                        <a:lumMod val="75000"/>
                      </a:schemeClr>
                    </a:solidFill>
                  </a:tcPr>
                </a:tc>
                <a:extLst>
                  <a:ext uri="{0D108BD9-81ED-4DB2-BD59-A6C34878D82A}">
                    <a16:rowId xmlns:a16="http://schemas.microsoft.com/office/drawing/2014/main" val="10000"/>
                  </a:ext>
                </a:extLst>
              </a:tr>
              <a:tr h="370840">
                <a:tc rowSpan="2">
                  <a:txBody>
                    <a:bodyPr/>
                    <a:lstStyle/>
                    <a:p>
                      <a:pPr algn="ctr"/>
                      <a:r>
                        <a:rPr lang="en-GB" sz="2000" dirty="0" err="1"/>
                        <a:t>Ribley</a:t>
                      </a:r>
                      <a:endParaRPr lang="en-GB" sz="2000" dirty="0"/>
                    </a:p>
                  </a:txBody>
                  <a:tcPr anchor="ctr">
                    <a:lnB w="28575" cap="flat" cmpd="sng" algn="ctr">
                      <a:solidFill>
                        <a:schemeClr val="bg1"/>
                      </a:solidFill>
                      <a:prstDash val="solid"/>
                      <a:round/>
                      <a:headEnd type="none" w="med" len="med"/>
                      <a:tailEnd type="none" w="med" len="med"/>
                    </a:lnB>
                    <a:solidFill>
                      <a:schemeClr val="accent1">
                        <a:lumMod val="60000"/>
                        <a:lumOff val="40000"/>
                      </a:schemeClr>
                    </a:solidFill>
                  </a:tcPr>
                </a:tc>
                <a:tc>
                  <a:txBody>
                    <a:bodyPr/>
                    <a:lstStyle/>
                    <a:p>
                      <a:pPr algn="ctr"/>
                      <a:r>
                        <a:rPr lang="en-GB" sz="1600" dirty="0"/>
                        <a:t>Number of Accidents</a:t>
                      </a:r>
                    </a:p>
                  </a:txBody>
                  <a:tcPr anchor="ctr">
                    <a:lnR w="28575" cap="flat" cmpd="sng" algn="ctr">
                      <a:solidFill>
                        <a:schemeClr val="bg1"/>
                      </a:solidFill>
                      <a:prstDash val="solid"/>
                      <a:round/>
                      <a:headEnd type="none" w="med" len="med"/>
                      <a:tailEnd type="none" w="med" len="med"/>
                    </a:lnR>
                    <a:solidFill>
                      <a:schemeClr val="accent1">
                        <a:lumMod val="60000"/>
                        <a:lumOff val="40000"/>
                      </a:schemeClr>
                    </a:solidFill>
                  </a:tcPr>
                </a:tc>
                <a:tc>
                  <a:txBody>
                    <a:bodyPr/>
                    <a:lstStyle/>
                    <a:p>
                      <a:pPr algn="ctr"/>
                      <a:r>
                        <a:rPr lang="en-GB" sz="2000" dirty="0"/>
                        <a:t>8</a:t>
                      </a:r>
                    </a:p>
                  </a:txBody>
                  <a:tcPr anchor="ctr">
                    <a:lnL w="28575" cap="flat" cmpd="sng" algn="ctr">
                      <a:solidFill>
                        <a:schemeClr val="bg1"/>
                      </a:solidFill>
                      <a:prstDash val="solid"/>
                      <a:round/>
                      <a:headEnd type="none" w="med" len="med"/>
                      <a:tailEnd type="none" w="med" len="med"/>
                    </a:lnL>
                    <a:solidFill>
                      <a:schemeClr val="accent1">
                        <a:lumMod val="60000"/>
                        <a:lumOff val="40000"/>
                      </a:schemeClr>
                    </a:solidFill>
                  </a:tcPr>
                </a:tc>
                <a:tc>
                  <a:txBody>
                    <a:bodyPr/>
                    <a:lstStyle/>
                    <a:p>
                      <a:pPr algn="ctr"/>
                      <a:r>
                        <a:rPr lang="en-GB" sz="2000" dirty="0"/>
                        <a:t>6</a:t>
                      </a:r>
                    </a:p>
                  </a:txBody>
                  <a:tcPr anchor="ctr">
                    <a:solidFill>
                      <a:schemeClr val="accent1">
                        <a:lumMod val="60000"/>
                        <a:lumOff val="40000"/>
                      </a:schemeClr>
                    </a:solidFill>
                  </a:tcPr>
                </a:tc>
                <a:tc>
                  <a:txBody>
                    <a:bodyPr/>
                    <a:lstStyle/>
                    <a:p>
                      <a:pPr algn="ctr"/>
                      <a:r>
                        <a:rPr lang="en-GB" sz="2000" dirty="0"/>
                        <a:t>12</a:t>
                      </a:r>
                    </a:p>
                  </a:txBody>
                  <a:tcPr anchor="ctr">
                    <a:solidFill>
                      <a:schemeClr val="accent1">
                        <a:lumMod val="60000"/>
                        <a:lumOff val="40000"/>
                      </a:schemeClr>
                    </a:solidFill>
                  </a:tcPr>
                </a:tc>
                <a:tc>
                  <a:txBody>
                    <a:bodyPr/>
                    <a:lstStyle/>
                    <a:p>
                      <a:pPr algn="ctr"/>
                      <a:r>
                        <a:rPr lang="en-GB" sz="2000" dirty="0"/>
                        <a:t>10</a:t>
                      </a:r>
                    </a:p>
                  </a:txBody>
                  <a:tcPr anchor="ctr">
                    <a:lnR w="28575" cap="flat" cmpd="sng" algn="ctr">
                      <a:solidFill>
                        <a:schemeClr val="bg1"/>
                      </a:solidFill>
                      <a:prstDash val="solid"/>
                      <a:round/>
                      <a:headEnd type="none" w="med" len="med"/>
                      <a:tailEnd type="none" w="med" len="med"/>
                    </a:lnR>
                    <a:solidFill>
                      <a:schemeClr val="accent1">
                        <a:lumMod val="60000"/>
                        <a:lumOff val="40000"/>
                      </a:schemeClr>
                    </a:solidFill>
                  </a:tcPr>
                </a:tc>
                <a:tc>
                  <a:txBody>
                    <a:bodyPr/>
                    <a:lstStyle/>
                    <a:p>
                      <a:pPr algn="ctr"/>
                      <a:r>
                        <a:rPr lang="en-GB" sz="2000" dirty="0"/>
                        <a:t>1,900</a:t>
                      </a:r>
                    </a:p>
                  </a:txBody>
                  <a:tcPr anchor="ctr">
                    <a:lnL w="28575" cap="flat" cmpd="sng" algn="ctr">
                      <a:solidFill>
                        <a:schemeClr val="bg1"/>
                      </a:solidFill>
                      <a:prstDash val="solid"/>
                      <a:round/>
                      <a:headEnd type="none" w="med" len="med"/>
                      <a:tailEnd type="none" w="med" len="med"/>
                    </a:lnL>
                    <a:solidFill>
                      <a:schemeClr val="accent1">
                        <a:lumMod val="60000"/>
                        <a:lumOff val="40000"/>
                      </a:schemeClr>
                    </a:solidFill>
                  </a:tcPr>
                </a:tc>
                <a:extLst>
                  <a:ext uri="{0D108BD9-81ED-4DB2-BD59-A6C34878D82A}">
                    <a16:rowId xmlns:a16="http://schemas.microsoft.com/office/drawing/2014/main" val="10001"/>
                  </a:ext>
                </a:extLst>
              </a:tr>
              <a:tr h="370840">
                <a:tc vMerge="1">
                  <a:txBody>
                    <a:bodyPr/>
                    <a:lstStyle/>
                    <a:p>
                      <a:endParaRPr lang="en-GB" sz="2000" dirty="0"/>
                    </a:p>
                  </a:txBody>
                  <a:tcPr/>
                </a:tc>
                <a:tc>
                  <a:txBody>
                    <a:bodyPr/>
                    <a:lstStyle/>
                    <a:p>
                      <a:pPr algn="ctr"/>
                      <a:r>
                        <a:rPr lang="en-GB" sz="1600" dirty="0"/>
                        <a:t>Vehicles on Road</a:t>
                      </a:r>
                    </a:p>
                  </a:txBody>
                  <a:tcPr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ctr"/>
                      <a:r>
                        <a:rPr lang="en-GB" sz="2000" dirty="0"/>
                        <a:t>85,000</a:t>
                      </a: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ctr"/>
                      <a:r>
                        <a:rPr lang="en-GB" sz="2000" dirty="0"/>
                        <a:t>76,000</a:t>
                      </a:r>
                    </a:p>
                  </a:txBody>
                  <a:tcPr anchor="ctr">
                    <a:lnB w="28575"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ctr"/>
                      <a:r>
                        <a:rPr lang="en-GB" sz="2000" dirty="0"/>
                        <a:t>79,000</a:t>
                      </a:r>
                    </a:p>
                  </a:txBody>
                  <a:tcPr anchor="ctr">
                    <a:lnB w="28575"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ctr"/>
                      <a:r>
                        <a:rPr lang="en-GB" sz="2000" dirty="0"/>
                        <a:t>81,000</a:t>
                      </a:r>
                    </a:p>
                  </a:txBody>
                  <a:tcPr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ctr"/>
                      <a:endParaRPr lang="en-GB" sz="2000" dirty="0"/>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2"/>
                  </a:ext>
                </a:extLst>
              </a:tr>
              <a:tr h="370840">
                <a:tc rowSpan="2">
                  <a:txBody>
                    <a:bodyPr/>
                    <a:lstStyle/>
                    <a:p>
                      <a:pPr algn="ctr"/>
                      <a:r>
                        <a:rPr lang="en-GB" sz="2000" dirty="0" err="1"/>
                        <a:t>Wartop</a:t>
                      </a:r>
                      <a:endParaRPr lang="en-GB" sz="2000" dirty="0"/>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lumMod val="60000"/>
                        <a:lumOff val="40000"/>
                      </a:schemeClr>
                    </a:solidFill>
                  </a:tcPr>
                </a:tc>
                <a:tc>
                  <a:txBody>
                    <a:bodyPr/>
                    <a:lstStyle/>
                    <a:p>
                      <a:pPr algn="ctr"/>
                      <a:r>
                        <a:rPr lang="en-GB" sz="1600" dirty="0"/>
                        <a:t>Number of Accidents</a:t>
                      </a:r>
                    </a:p>
                  </a:txBody>
                  <a:tcPr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1">
                        <a:lumMod val="60000"/>
                        <a:lumOff val="40000"/>
                      </a:schemeClr>
                    </a:solidFill>
                  </a:tcPr>
                </a:tc>
                <a:tc>
                  <a:txBody>
                    <a:bodyPr/>
                    <a:lstStyle/>
                    <a:p>
                      <a:pPr algn="ctr"/>
                      <a:r>
                        <a:rPr lang="en-GB" sz="2000" dirty="0"/>
                        <a:t>14</a:t>
                      </a:r>
                    </a:p>
                  </a:txBody>
                  <a:tcPr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solidFill>
                      <a:schemeClr val="accent1">
                        <a:lumMod val="60000"/>
                        <a:lumOff val="40000"/>
                      </a:schemeClr>
                    </a:solidFill>
                  </a:tcPr>
                </a:tc>
                <a:tc>
                  <a:txBody>
                    <a:bodyPr/>
                    <a:lstStyle/>
                    <a:p>
                      <a:pPr algn="ctr"/>
                      <a:r>
                        <a:rPr lang="en-GB" sz="2000" dirty="0"/>
                        <a:t>18</a:t>
                      </a:r>
                    </a:p>
                  </a:txBody>
                  <a:tcPr anchor="ctr">
                    <a:lnT w="28575" cap="flat" cmpd="sng" algn="ctr">
                      <a:solidFill>
                        <a:schemeClr val="bg1"/>
                      </a:solidFill>
                      <a:prstDash val="solid"/>
                      <a:round/>
                      <a:headEnd type="none" w="med" len="med"/>
                      <a:tailEnd type="none" w="med" len="med"/>
                    </a:lnT>
                    <a:solidFill>
                      <a:schemeClr val="accent1">
                        <a:lumMod val="60000"/>
                        <a:lumOff val="40000"/>
                      </a:schemeClr>
                    </a:solidFill>
                  </a:tcPr>
                </a:tc>
                <a:tc>
                  <a:txBody>
                    <a:bodyPr/>
                    <a:lstStyle/>
                    <a:p>
                      <a:pPr algn="ctr"/>
                      <a:r>
                        <a:rPr lang="en-GB" sz="2000" dirty="0"/>
                        <a:t>4</a:t>
                      </a:r>
                    </a:p>
                  </a:txBody>
                  <a:tcPr anchor="ctr">
                    <a:lnT w="28575" cap="flat" cmpd="sng" algn="ctr">
                      <a:solidFill>
                        <a:schemeClr val="bg1"/>
                      </a:solidFill>
                      <a:prstDash val="solid"/>
                      <a:round/>
                      <a:headEnd type="none" w="med" len="med"/>
                      <a:tailEnd type="none" w="med" len="med"/>
                    </a:lnT>
                    <a:solidFill>
                      <a:schemeClr val="accent1">
                        <a:lumMod val="60000"/>
                        <a:lumOff val="40000"/>
                      </a:schemeClr>
                    </a:solidFill>
                  </a:tcPr>
                </a:tc>
                <a:tc>
                  <a:txBody>
                    <a:bodyPr/>
                    <a:lstStyle/>
                    <a:p>
                      <a:pPr algn="ctr"/>
                      <a:r>
                        <a:rPr lang="en-GB" sz="2000" dirty="0"/>
                        <a:t>20</a:t>
                      </a:r>
                    </a:p>
                  </a:txBody>
                  <a:tcPr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1">
                        <a:lumMod val="60000"/>
                        <a:lumOff val="40000"/>
                      </a:schemeClr>
                    </a:solidFill>
                  </a:tcPr>
                </a:tc>
                <a:tc>
                  <a:txBody>
                    <a:bodyPr/>
                    <a:lstStyle/>
                    <a:p>
                      <a:pPr algn="ctr"/>
                      <a:r>
                        <a:rPr lang="en-GB" sz="2000" dirty="0"/>
                        <a:t>3,200</a:t>
                      </a:r>
                    </a:p>
                  </a:txBody>
                  <a:tcPr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solidFill>
                      <a:schemeClr val="accent1">
                        <a:lumMod val="60000"/>
                        <a:lumOff val="40000"/>
                      </a:schemeClr>
                    </a:solidFill>
                  </a:tcPr>
                </a:tc>
                <a:extLst>
                  <a:ext uri="{0D108BD9-81ED-4DB2-BD59-A6C34878D82A}">
                    <a16:rowId xmlns:a16="http://schemas.microsoft.com/office/drawing/2014/main" val="10003"/>
                  </a:ext>
                </a:extLst>
              </a:tr>
              <a:tr h="370840">
                <a:tc vMerge="1">
                  <a:txBody>
                    <a:bodyPr/>
                    <a:lstStyle/>
                    <a:p>
                      <a:endParaRPr lang="en-GB" sz="2000" dirty="0"/>
                    </a:p>
                  </a:txBody>
                  <a:tcPr/>
                </a:tc>
                <a:tc>
                  <a:txBody>
                    <a:bodyPr/>
                    <a:lstStyle/>
                    <a:p>
                      <a:pPr algn="ctr"/>
                      <a:r>
                        <a:rPr lang="en-GB" sz="1600" dirty="0"/>
                        <a:t>Vehicles on Road</a:t>
                      </a:r>
                    </a:p>
                  </a:txBody>
                  <a:tcPr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ctr"/>
                      <a:r>
                        <a:rPr lang="en-GB" sz="2000" dirty="0"/>
                        <a:t>112,000</a:t>
                      </a: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ctr"/>
                      <a:r>
                        <a:rPr lang="en-GB" sz="2000" dirty="0"/>
                        <a:t>101,000</a:t>
                      </a:r>
                    </a:p>
                  </a:txBody>
                  <a:tcPr anchor="ctr">
                    <a:lnB w="28575"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ctr"/>
                      <a:r>
                        <a:rPr lang="en-GB" sz="2000" dirty="0"/>
                        <a:t>89,000</a:t>
                      </a:r>
                    </a:p>
                  </a:txBody>
                  <a:tcPr anchor="ctr">
                    <a:lnB w="28575"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ctr"/>
                      <a:r>
                        <a:rPr lang="en-GB" sz="2000" dirty="0"/>
                        <a:t>117,000</a:t>
                      </a:r>
                    </a:p>
                  </a:txBody>
                  <a:tcPr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ctr"/>
                      <a:endParaRPr lang="en-GB" sz="2000" dirty="0"/>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4"/>
                  </a:ext>
                </a:extLst>
              </a:tr>
              <a:tr h="370840">
                <a:tc rowSpan="2">
                  <a:txBody>
                    <a:bodyPr/>
                    <a:lstStyle/>
                    <a:p>
                      <a:pPr algn="ctr"/>
                      <a:r>
                        <a:rPr lang="en-GB" sz="2000" dirty="0" err="1"/>
                        <a:t>Surren</a:t>
                      </a:r>
                      <a:endParaRPr lang="en-GB" sz="2000" dirty="0"/>
                    </a:p>
                  </a:txBody>
                  <a:tcPr anchor="ctr">
                    <a:lnT w="28575" cap="flat" cmpd="sng" algn="ctr">
                      <a:solidFill>
                        <a:schemeClr val="bg1"/>
                      </a:solidFill>
                      <a:prstDash val="solid"/>
                      <a:round/>
                      <a:headEnd type="none" w="med" len="med"/>
                      <a:tailEnd type="none" w="med" len="med"/>
                    </a:lnT>
                    <a:solidFill>
                      <a:schemeClr val="accent1">
                        <a:lumMod val="60000"/>
                        <a:lumOff val="40000"/>
                      </a:schemeClr>
                    </a:solidFill>
                  </a:tcPr>
                </a:tc>
                <a:tc>
                  <a:txBody>
                    <a:bodyPr/>
                    <a:lstStyle/>
                    <a:p>
                      <a:pPr algn="ctr"/>
                      <a:r>
                        <a:rPr lang="en-GB" sz="1600" dirty="0"/>
                        <a:t>Number of Accidents</a:t>
                      </a:r>
                    </a:p>
                  </a:txBody>
                  <a:tcPr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1">
                        <a:lumMod val="60000"/>
                        <a:lumOff val="40000"/>
                      </a:schemeClr>
                    </a:solidFill>
                  </a:tcPr>
                </a:tc>
                <a:tc>
                  <a:txBody>
                    <a:bodyPr/>
                    <a:lstStyle/>
                    <a:p>
                      <a:pPr algn="ctr"/>
                      <a:r>
                        <a:rPr lang="en-GB" sz="2000" dirty="0"/>
                        <a:t>6</a:t>
                      </a:r>
                    </a:p>
                  </a:txBody>
                  <a:tcPr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solidFill>
                      <a:schemeClr val="accent1">
                        <a:lumMod val="60000"/>
                        <a:lumOff val="40000"/>
                      </a:schemeClr>
                    </a:solidFill>
                  </a:tcPr>
                </a:tc>
                <a:tc>
                  <a:txBody>
                    <a:bodyPr/>
                    <a:lstStyle/>
                    <a:p>
                      <a:pPr algn="ctr"/>
                      <a:r>
                        <a:rPr lang="en-GB" sz="2000" dirty="0"/>
                        <a:t>20</a:t>
                      </a:r>
                    </a:p>
                  </a:txBody>
                  <a:tcPr anchor="ctr">
                    <a:lnT w="28575" cap="flat" cmpd="sng" algn="ctr">
                      <a:solidFill>
                        <a:schemeClr val="bg1"/>
                      </a:solidFill>
                      <a:prstDash val="solid"/>
                      <a:round/>
                      <a:headEnd type="none" w="med" len="med"/>
                      <a:tailEnd type="none" w="med" len="med"/>
                    </a:lnT>
                    <a:solidFill>
                      <a:schemeClr val="accent1">
                        <a:lumMod val="60000"/>
                        <a:lumOff val="40000"/>
                      </a:schemeClr>
                    </a:solidFill>
                  </a:tcPr>
                </a:tc>
                <a:tc>
                  <a:txBody>
                    <a:bodyPr/>
                    <a:lstStyle/>
                    <a:p>
                      <a:pPr algn="ctr"/>
                      <a:r>
                        <a:rPr lang="en-GB" sz="2000" dirty="0"/>
                        <a:t>9</a:t>
                      </a:r>
                    </a:p>
                  </a:txBody>
                  <a:tcPr anchor="ctr">
                    <a:lnT w="28575" cap="flat" cmpd="sng" algn="ctr">
                      <a:solidFill>
                        <a:schemeClr val="bg1"/>
                      </a:solidFill>
                      <a:prstDash val="solid"/>
                      <a:round/>
                      <a:headEnd type="none" w="med" len="med"/>
                      <a:tailEnd type="none" w="med" len="med"/>
                    </a:lnT>
                    <a:solidFill>
                      <a:schemeClr val="accent1">
                        <a:lumMod val="60000"/>
                        <a:lumOff val="40000"/>
                      </a:schemeClr>
                    </a:solidFill>
                  </a:tcPr>
                </a:tc>
                <a:tc>
                  <a:txBody>
                    <a:bodyPr/>
                    <a:lstStyle/>
                    <a:p>
                      <a:pPr algn="ctr"/>
                      <a:r>
                        <a:rPr lang="en-GB" sz="2000" dirty="0"/>
                        <a:t>21</a:t>
                      </a:r>
                    </a:p>
                  </a:txBody>
                  <a:tcPr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1">
                        <a:lumMod val="60000"/>
                        <a:lumOff val="40000"/>
                      </a:schemeClr>
                    </a:solidFill>
                  </a:tcPr>
                </a:tc>
                <a:tc>
                  <a:txBody>
                    <a:bodyPr/>
                    <a:lstStyle/>
                    <a:p>
                      <a:pPr algn="ctr"/>
                      <a:r>
                        <a:rPr lang="en-GB" sz="2000" dirty="0"/>
                        <a:t>1,050</a:t>
                      </a:r>
                    </a:p>
                  </a:txBody>
                  <a:tcPr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solidFill>
                      <a:schemeClr val="accent1">
                        <a:lumMod val="60000"/>
                        <a:lumOff val="40000"/>
                      </a:schemeClr>
                    </a:solidFill>
                  </a:tcPr>
                </a:tc>
                <a:extLst>
                  <a:ext uri="{0D108BD9-81ED-4DB2-BD59-A6C34878D82A}">
                    <a16:rowId xmlns:a16="http://schemas.microsoft.com/office/drawing/2014/main" val="10005"/>
                  </a:ext>
                </a:extLst>
              </a:tr>
              <a:tr h="370840">
                <a:tc vMerge="1">
                  <a:txBody>
                    <a:bodyPr/>
                    <a:lstStyle/>
                    <a:p>
                      <a:endParaRPr lang="en-GB" sz="2000" dirty="0"/>
                    </a:p>
                  </a:txBody>
                  <a:tcPr/>
                </a:tc>
                <a:tc>
                  <a:txBody>
                    <a:bodyPr/>
                    <a:lstStyle/>
                    <a:p>
                      <a:pPr algn="ctr"/>
                      <a:r>
                        <a:rPr lang="en-GB" sz="1600" dirty="0"/>
                        <a:t>Vehicles on Road</a:t>
                      </a:r>
                    </a:p>
                  </a:txBody>
                  <a:tcPr anchor="ctr">
                    <a:lnR w="28575" cap="flat" cmpd="sng" algn="ctr">
                      <a:solidFill>
                        <a:schemeClr val="bg1"/>
                      </a:solidFill>
                      <a:prstDash val="solid"/>
                      <a:round/>
                      <a:headEnd type="none" w="med" len="med"/>
                      <a:tailEnd type="none" w="med" len="med"/>
                    </a:lnR>
                    <a:solidFill>
                      <a:schemeClr val="accent1">
                        <a:lumMod val="40000"/>
                        <a:lumOff val="60000"/>
                      </a:schemeClr>
                    </a:solidFill>
                  </a:tcPr>
                </a:tc>
                <a:tc>
                  <a:txBody>
                    <a:bodyPr/>
                    <a:lstStyle/>
                    <a:p>
                      <a:pPr algn="ctr"/>
                      <a:r>
                        <a:rPr lang="en-GB" sz="2000" dirty="0"/>
                        <a:t>96,000</a:t>
                      </a:r>
                    </a:p>
                  </a:txBody>
                  <a:tcPr anchor="ctr">
                    <a:lnL w="28575" cap="flat" cmpd="sng" algn="ctr">
                      <a:solidFill>
                        <a:schemeClr val="bg1"/>
                      </a:solidFill>
                      <a:prstDash val="solid"/>
                      <a:round/>
                      <a:headEnd type="none" w="med" len="med"/>
                      <a:tailEnd type="none" w="med" len="med"/>
                    </a:lnL>
                    <a:solidFill>
                      <a:schemeClr val="accent1">
                        <a:lumMod val="40000"/>
                        <a:lumOff val="60000"/>
                      </a:schemeClr>
                    </a:solidFill>
                  </a:tcPr>
                </a:tc>
                <a:tc>
                  <a:txBody>
                    <a:bodyPr/>
                    <a:lstStyle/>
                    <a:p>
                      <a:pPr algn="ctr"/>
                      <a:r>
                        <a:rPr lang="en-GB" sz="2000" dirty="0"/>
                        <a:t>104,000</a:t>
                      </a:r>
                    </a:p>
                  </a:txBody>
                  <a:tcPr anchor="ctr">
                    <a:solidFill>
                      <a:schemeClr val="accent1">
                        <a:lumMod val="40000"/>
                        <a:lumOff val="60000"/>
                      </a:schemeClr>
                    </a:solidFill>
                  </a:tcPr>
                </a:tc>
                <a:tc>
                  <a:txBody>
                    <a:bodyPr/>
                    <a:lstStyle/>
                    <a:p>
                      <a:pPr algn="ctr"/>
                      <a:r>
                        <a:rPr lang="en-GB" sz="2000" dirty="0"/>
                        <a:t>119,000</a:t>
                      </a:r>
                    </a:p>
                  </a:txBody>
                  <a:tcPr anchor="ctr">
                    <a:solidFill>
                      <a:schemeClr val="accent1">
                        <a:lumMod val="40000"/>
                        <a:lumOff val="60000"/>
                      </a:schemeClr>
                    </a:solidFill>
                  </a:tcPr>
                </a:tc>
                <a:tc>
                  <a:txBody>
                    <a:bodyPr/>
                    <a:lstStyle/>
                    <a:p>
                      <a:pPr algn="ctr"/>
                      <a:r>
                        <a:rPr lang="en-GB" sz="2000" dirty="0"/>
                        <a:t>125,000</a:t>
                      </a:r>
                    </a:p>
                  </a:txBody>
                  <a:tcPr anchor="ctr">
                    <a:lnR w="28575" cap="flat" cmpd="sng" algn="ctr">
                      <a:solidFill>
                        <a:schemeClr val="bg1"/>
                      </a:solidFill>
                      <a:prstDash val="solid"/>
                      <a:round/>
                      <a:headEnd type="none" w="med" len="med"/>
                      <a:tailEnd type="none" w="med" len="med"/>
                    </a:lnR>
                    <a:solidFill>
                      <a:schemeClr val="accent1">
                        <a:lumMod val="40000"/>
                        <a:lumOff val="60000"/>
                      </a:schemeClr>
                    </a:solidFill>
                  </a:tcPr>
                </a:tc>
                <a:tc>
                  <a:txBody>
                    <a:bodyPr/>
                    <a:lstStyle/>
                    <a:p>
                      <a:pPr algn="ctr"/>
                      <a:endParaRPr lang="en-GB" sz="2000" dirty="0"/>
                    </a:p>
                  </a:txBody>
                  <a:tcPr anchor="ctr">
                    <a:lnL w="28575" cap="flat" cmpd="sng" algn="ctr">
                      <a:solidFill>
                        <a:schemeClr val="bg1"/>
                      </a:solidFill>
                      <a:prstDash val="solid"/>
                      <a:round/>
                      <a:headEnd type="none" w="med" len="med"/>
                      <a:tailEnd type="none" w="med" len="med"/>
                    </a:lnL>
                    <a:solidFill>
                      <a:schemeClr val="accent1">
                        <a:lumMod val="40000"/>
                        <a:lumOff val="60000"/>
                      </a:schemeClr>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64129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What was the average accident cost per vehicle on the road in </a:t>
            </a:r>
            <a:r>
              <a:rPr lang="en-GB" dirty="0" err="1"/>
              <a:t>Ribley</a:t>
            </a:r>
            <a:r>
              <a:rPr lang="en-GB" dirty="0"/>
              <a:t> in November? - ANSWER</a:t>
            </a:r>
          </a:p>
        </p:txBody>
      </p:sp>
      <mc:AlternateContent xmlns:mc="http://schemas.openxmlformats.org/markup-compatibility/2006" xmlns:a14="http://schemas.microsoft.com/office/drawing/2010/main">
        <mc:Choice Requires="a14">
          <p:sp>
            <p:nvSpPr>
              <p:cNvPr id="4" name="Content Placeholder 3"/>
              <p:cNvSpPr>
                <a:spLocks noGrp="1"/>
              </p:cNvSpPr>
              <p:nvPr>
                <p:ph sz="half" idx="2"/>
              </p:nvPr>
            </p:nvSpPr>
            <p:spPr>
              <a:xfrm>
                <a:off x="457200" y="4343400"/>
                <a:ext cx="8458200" cy="1828800"/>
              </a:xfrm>
            </p:spPr>
            <p:txBody>
              <a:bodyPr>
                <a:noAutofit/>
              </a:bodyPr>
              <a:lstStyle/>
              <a:p>
                <a:pPr marL="0" indent="0">
                  <a:spcBef>
                    <a:spcPts val="0"/>
                  </a:spcBef>
                  <a:buNone/>
                </a:pPr>
                <a14:m>
                  <m:oMathPara xmlns:m="http://schemas.openxmlformats.org/officeDocument/2006/math">
                    <m:oMathParaPr>
                      <m:jc m:val="left"/>
                    </m:oMathParaPr>
                    <m:oMath xmlns:m="http://schemas.openxmlformats.org/officeDocument/2006/math">
                      <m:r>
                        <a:rPr lang="en-GB" sz="1600" b="0" i="1" smtClean="0">
                          <a:solidFill>
                            <a:schemeClr val="tx2">
                              <a:lumMod val="75000"/>
                            </a:schemeClr>
                          </a:solidFill>
                          <a:latin typeface="Cambria Math" panose="02040503050406030204" pitchFamily="18" charset="0"/>
                        </a:rPr>
                        <m:t>        </m:t>
                      </m:r>
                      <m:r>
                        <a:rPr lang="en-GB" sz="1600" b="0" i="1" smtClean="0">
                          <a:solidFill>
                            <a:schemeClr val="tx2">
                              <a:lumMod val="75000"/>
                            </a:schemeClr>
                          </a:solidFill>
                          <a:latin typeface="Cambria Math" panose="02040503050406030204" pitchFamily="18" charset="0"/>
                        </a:rPr>
                        <m:t>𝐴𝑣𝑒𝑟𝑎𝑔𝑒</m:t>
                      </m:r>
                      <m:r>
                        <a:rPr lang="en-GB" sz="1600" b="0" i="1" smtClean="0">
                          <a:solidFill>
                            <a:schemeClr val="tx2">
                              <a:lumMod val="75000"/>
                            </a:schemeClr>
                          </a:solidFill>
                          <a:latin typeface="Cambria Math" panose="02040503050406030204" pitchFamily="18" charset="0"/>
                        </a:rPr>
                        <m:t> </m:t>
                      </m:r>
                      <m:r>
                        <a:rPr lang="en-GB" sz="1600" b="0" i="1" smtClean="0">
                          <a:solidFill>
                            <a:schemeClr val="tx2">
                              <a:lumMod val="75000"/>
                            </a:schemeClr>
                          </a:solidFill>
                          <a:latin typeface="Cambria Math" panose="02040503050406030204" pitchFamily="18" charset="0"/>
                        </a:rPr>
                        <m:t>𝑎𝑐𝑐𝑖𝑑𝑒𝑛𝑡</m:t>
                      </m:r>
                      <m:r>
                        <a:rPr lang="en-GB" sz="1600" b="0" i="1" smtClean="0">
                          <a:solidFill>
                            <a:schemeClr val="tx2">
                              <a:lumMod val="75000"/>
                            </a:schemeClr>
                          </a:solidFill>
                          <a:latin typeface="Cambria Math" panose="02040503050406030204" pitchFamily="18" charset="0"/>
                        </a:rPr>
                        <m:t> </m:t>
                      </m:r>
                      <m:r>
                        <a:rPr lang="en-GB" sz="1600" b="0" i="1" smtClean="0">
                          <a:solidFill>
                            <a:schemeClr val="tx2">
                              <a:lumMod val="75000"/>
                            </a:schemeClr>
                          </a:solidFill>
                          <a:latin typeface="Cambria Math" panose="02040503050406030204" pitchFamily="18" charset="0"/>
                        </a:rPr>
                        <m:t>𝑐𝑜𝑠𝑡</m:t>
                      </m:r>
                      <m:r>
                        <a:rPr lang="en-GB" sz="1600" b="0" i="1" smtClean="0">
                          <a:solidFill>
                            <a:schemeClr val="tx2">
                              <a:lumMod val="75000"/>
                            </a:schemeClr>
                          </a:solidFill>
                          <a:latin typeface="Cambria Math" panose="02040503050406030204" pitchFamily="18" charset="0"/>
                        </a:rPr>
                        <m:t> </m:t>
                      </m:r>
                      <m:r>
                        <a:rPr lang="en-GB" sz="1600" b="0" i="1" smtClean="0">
                          <a:solidFill>
                            <a:schemeClr val="tx2">
                              <a:lumMod val="75000"/>
                            </a:schemeClr>
                          </a:solidFill>
                          <a:latin typeface="Cambria Math" panose="02040503050406030204" pitchFamily="18" charset="0"/>
                        </a:rPr>
                        <m:t>𝑝𝑒𝑟</m:t>
                      </m:r>
                      <m:r>
                        <a:rPr lang="en-GB" sz="1600" b="0" i="1" smtClean="0">
                          <a:solidFill>
                            <a:schemeClr val="tx2">
                              <a:lumMod val="75000"/>
                            </a:schemeClr>
                          </a:solidFill>
                          <a:latin typeface="Cambria Math" panose="02040503050406030204" pitchFamily="18" charset="0"/>
                        </a:rPr>
                        <m:t> </m:t>
                      </m:r>
                      <m:r>
                        <a:rPr lang="en-GB" sz="1600" b="0" i="1" smtClean="0">
                          <a:solidFill>
                            <a:schemeClr val="tx2">
                              <a:lumMod val="75000"/>
                            </a:schemeClr>
                          </a:solidFill>
                          <a:latin typeface="Cambria Math" panose="02040503050406030204" pitchFamily="18" charset="0"/>
                        </a:rPr>
                        <m:t>𝑣𝑒h𝑖𝑐𝑙𝑒</m:t>
                      </m:r>
                      <m:r>
                        <a:rPr lang="en-GB" sz="1600" b="0" i="1" smtClean="0">
                          <a:solidFill>
                            <a:schemeClr val="tx2">
                              <a:lumMod val="75000"/>
                            </a:schemeClr>
                          </a:solidFill>
                          <a:latin typeface="Cambria Math" panose="02040503050406030204" pitchFamily="18" charset="0"/>
                        </a:rPr>
                        <m:t> </m:t>
                      </m:r>
                      <m:r>
                        <a:rPr lang="en-GB" sz="1600" b="0" i="1" smtClean="0">
                          <a:solidFill>
                            <a:schemeClr val="tx2">
                              <a:lumMod val="75000"/>
                            </a:schemeClr>
                          </a:solidFill>
                          <a:latin typeface="Cambria Math" panose="02040503050406030204" pitchFamily="18" charset="0"/>
                        </a:rPr>
                        <m:t>𝑜𝑛</m:t>
                      </m:r>
                      <m:r>
                        <a:rPr lang="en-GB" sz="1600" b="0" i="1" smtClean="0">
                          <a:solidFill>
                            <a:schemeClr val="tx2">
                              <a:lumMod val="75000"/>
                            </a:schemeClr>
                          </a:solidFill>
                          <a:latin typeface="Cambria Math" panose="02040503050406030204" pitchFamily="18" charset="0"/>
                        </a:rPr>
                        <m:t> </m:t>
                      </m:r>
                      <m:r>
                        <a:rPr lang="en-GB" sz="1600" b="0" i="1" smtClean="0">
                          <a:solidFill>
                            <a:schemeClr val="tx2">
                              <a:lumMod val="75000"/>
                            </a:schemeClr>
                          </a:solidFill>
                          <a:latin typeface="Cambria Math" panose="02040503050406030204" pitchFamily="18" charset="0"/>
                        </a:rPr>
                        <m:t>𝑟𝑜𝑎𝑑</m:t>
                      </m:r>
                      <m:r>
                        <a:rPr lang="en-GB" sz="1600" b="0" i="1" smtClean="0">
                          <a:solidFill>
                            <a:schemeClr val="tx2">
                              <a:lumMod val="75000"/>
                            </a:schemeClr>
                          </a:solidFill>
                          <a:latin typeface="Cambria Math" panose="02040503050406030204" pitchFamily="18" charset="0"/>
                        </a:rPr>
                        <m:t>                                                                                     </m:t>
                      </m:r>
                    </m:oMath>
                  </m:oMathPara>
                </a14:m>
                <a:endParaRPr lang="en-GB" sz="1600" b="0" i="1" dirty="0">
                  <a:solidFill>
                    <a:schemeClr val="tx2">
                      <a:lumMod val="75000"/>
                    </a:schemeClr>
                  </a:solidFill>
                  <a:latin typeface="Cambria Math" panose="02040503050406030204" pitchFamily="18" charset="0"/>
                </a:endParaRPr>
              </a:p>
              <a:p>
                <a:pPr marL="0" indent="0">
                  <a:spcAft>
                    <a:spcPts val="1200"/>
                  </a:spcAft>
                  <a:buNone/>
                </a:pPr>
                <a14:m>
                  <m:oMathPara xmlns:m="http://schemas.openxmlformats.org/officeDocument/2006/math">
                    <m:oMathParaPr>
                      <m:jc m:val="left"/>
                    </m:oMathParaPr>
                    <m:oMath xmlns:m="http://schemas.openxmlformats.org/officeDocument/2006/math">
                      <m:r>
                        <a:rPr lang="en-GB" sz="1600" b="0" i="1" smtClean="0">
                          <a:solidFill>
                            <a:schemeClr val="tx2">
                              <a:lumMod val="75000"/>
                            </a:schemeClr>
                          </a:solidFill>
                          <a:latin typeface="Cambria Math" panose="02040503050406030204" pitchFamily="18" charset="0"/>
                        </a:rPr>
                        <m:t>                        =</m:t>
                      </m:r>
                      <m:r>
                        <a:rPr lang="en-GB" sz="1600" b="0" i="1" smtClean="0">
                          <a:solidFill>
                            <a:schemeClr val="tx2">
                              <a:lumMod val="75000"/>
                            </a:schemeClr>
                          </a:solidFill>
                          <a:latin typeface="Cambria Math" panose="02040503050406030204" pitchFamily="18" charset="0"/>
                        </a:rPr>
                        <m:t>𝑇𝑜𝑡𝑎𝑙</m:t>
                      </m:r>
                      <m:r>
                        <a:rPr lang="en-GB" sz="1600" b="0" i="1" smtClean="0">
                          <a:solidFill>
                            <a:schemeClr val="tx2">
                              <a:lumMod val="75000"/>
                            </a:schemeClr>
                          </a:solidFill>
                          <a:latin typeface="Cambria Math" panose="02040503050406030204" pitchFamily="18" charset="0"/>
                        </a:rPr>
                        <m:t> </m:t>
                      </m:r>
                      <m:r>
                        <a:rPr lang="en-GB" sz="1600" b="0" i="1" smtClean="0">
                          <a:solidFill>
                            <a:schemeClr val="tx2">
                              <a:lumMod val="75000"/>
                            </a:schemeClr>
                          </a:solidFill>
                          <a:latin typeface="Cambria Math" panose="02040503050406030204" pitchFamily="18" charset="0"/>
                        </a:rPr>
                        <m:t>𝑎𝑣𝑒𝑟𝑎𝑔𝑒</m:t>
                      </m:r>
                      <m:r>
                        <a:rPr lang="en-GB" sz="1600" b="0" i="1" smtClean="0">
                          <a:solidFill>
                            <a:schemeClr val="tx2">
                              <a:lumMod val="75000"/>
                            </a:schemeClr>
                          </a:solidFill>
                          <a:latin typeface="Cambria Math" panose="02040503050406030204" pitchFamily="18" charset="0"/>
                        </a:rPr>
                        <m:t> </m:t>
                      </m:r>
                      <m:r>
                        <a:rPr lang="en-GB" sz="1600" b="0" i="1" smtClean="0">
                          <a:solidFill>
                            <a:schemeClr val="tx2">
                              <a:lumMod val="75000"/>
                            </a:schemeClr>
                          </a:solidFill>
                          <a:latin typeface="Cambria Math" panose="02040503050406030204" pitchFamily="18" charset="0"/>
                        </a:rPr>
                        <m:t>𝑐𝑜𝑠𝑡</m:t>
                      </m:r>
                      <m:r>
                        <a:rPr lang="en-GB" sz="1600" b="0" i="1" smtClean="0">
                          <a:solidFill>
                            <a:schemeClr val="tx2">
                              <a:lumMod val="75000"/>
                            </a:schemeClr>
                          </a:solidFill>
                          <a:latin typeface="Cambria Math" panose="02040503050406030204" pitchFamily="18" charset="0"/>
                        </a:rPr>
                        <m:t> </m:t>
                      </m:r>
                      <m:r>
                        <a:rPr lang="en-GB" sz="1600" b="0" i="1" smtClean="0">
                          <a:solidFill>
                            <a:schemeClr val="tx2">
                              <a:lumMod val="75000"/>
                            </a:schemeClr>
                          </a:solidFill>
                          <a:latin typeface="Cambria Math" panose="02040503050406030204" pitchFamily="18" charset="0"/>
                        </a:rPr>
                        <m:t>𝑜𝑓</m:t>
                      </m:r>
                      <m:r>
                        <a:rPr lang="en-GB" sz="1600" b="0" i="1" smtClean="0">
                          <a:solidFill>
                            <a:schemeClr val="tx2">
                              <a:lumMod val="75000"/>
                            </a:schemeClr>
                          </a:solidFill>
                          <a:latin typeface="Cambria Math" panose="02040503050406030204" pitchFamily="18" charset="0"/>
                        </a:rPr>
                        <m:t> </m:t>
                      </m:r>
                      <m:r>
                        <a:rPr lang="en-GB" sz="1600" b="0" i="1" smtClean="0">
                          <a:solidFill>
                            <a:schemeClr val="tx2">
                              <a:lumMod val="75000"/>
                            </a:schemeClr>
                          </a:solidFill>
                          <a:latin typeface="Cambria Math" panose="02040503050406030204" pitchFamily="18" charset="0"/>
                        </a:rPr>
                        <m:t>𝑎𝑐𝑐𝑖𝑑𝑒𝑛𝑡𝑠</m:t>
                      </m:r>
                      <m:r>
                        <a:rPr lang="en-GB" sz="1600" b="0" i="1" smtClean="0">
                          <a:solidFill>
                            <a:schemeClr val="tx2">
                              <a:lumMod val="75000"/>
                            </a:schemeClr>
                          </a:solidFill>
                          <a:latin typeface="Cambria Math" panose="02040503050406030204" pitchFamily="18" charset="0"/>
                          <a:ea typeface="Cambria Math" panose="02040503050406030204" pitchFamily="18" charset="0"/>
                        </a:rPr>
                        <m:t>÷</m:t>
                      </m:r>
                      <m:r>
                        <a:rPr lang="en-GB" sz="1600" b="0" i="1" smtClean="0">
                          <a:solidFill>
                            <a:schemeClr val="tx2">
                              <a:lumMod val="75000"/>
                            </a:schemeClr>
                          </a:solidFill>
                          <a:latin typeface="Cambria Math" panose="02040503050406030204" pitchFamily="18" charset="0"/>
                          <a:ea typeface="Cambria Math" panose="02040503050406030204" pitchFamily="18" charset="0"/>
                        </a:rPr>
                        <m:t>𝑇𝑜𝑡𝑎𝑙</m:t>
                      </m:r>
                      <m:r>
                        <a:rPr lang="en-GB" sz="1600" b="0" i="1" smtClean="0">
                          <a:solidFill>
                            <a:schemeClr val="tx2">
                              <a:lumMod val="75000"/>
                            </a:schemeClr>
                          </a:solidFill>
                          <a:latin typeface="Cambria Math" panose="02040503050406030204" pitchFamily="18" charset="0"/>
                          <a:ea typeface="Cambria Math" panose="02040503050406030204" pitchFamily="18" charset="0"/>
                        </a:rPr>
                        <m:t> </m:t>
                      </m:r>
                      <m:r>
                        <a:rPr lang="en-GB" sz="1600" b="0" i="1" smtClean="0">
                          <a:solidFill>
                            <a:schemeClr val="tx2">
                              <a:lumMod val="75000"/>
                            </a:schemeClr>
                          </a:solidFill>
                          <a:latin typeface="Cambria Math" panose="02040503050406030204" pitchFamily="18" charset="0"/>
                          <a:ea typeface="Cambria Math" panose="02040503050406030204" pitchFamily="18" charset="0"/>
                        </a:rPr>
                        <m:t>𝑛𝑢𝑚𝑏𝑒𝑟</m:t>
                      </m:r>
                      <m:r>
                        <a:rPr lang="en-GB" sz="1600" b="0" i="1" smtClean="0">
                          <a:solidFill>
                            <a:schemeClr val="tx2">
                              <a:lumMod val="75000"/>
                            </a:schemeClr>
                          </a:solidFill>
                          <a:latin typeface="Cambria Math" panose="02040503050406030204" pitchFamily="18" charset="0"/>
                          <a:ea typeface="Cambria Math" panose="02040503050406030204" pitchFamily="18" charset="0"/>
                        </a:rPr>
                        <m:t> </m:t>
                      </m:r>
                      <m:r>
                        <a:rPr lang="en-GB" sz="1600" b="0" i="1" smtClean="0">
                          <a:solidFill>
                            <a:schemeClr val="tx2">
                              <a:lumMod val="75000"/>
                            </a:schemeClr>
                          </a:solidFill>
                          <a:latin typeface="Cambria Math" panose="02040503050406030204" pitchFamily="18" charset="0"/>
                          <a:ea typeface="Cambria Math" panose="02040503050406030204" pitchFamily="18" charset="0"/>
                        </a:rPr>
                        <m:t>𝑜𝑓</m:t>
                      </m:r>
                      <m:r>
                        <a:rPr lang="en-GB" sz="1600" b="0" i="1" smtClean="0">
                          <a:solidFill>
                            <a:schemeClr val="tx2">
                              <a:lumMod val="75000"/>
                            </a:schemeClr>
                          </a:solidFill>
                          <a:latin typeface="Cambria Math" panose="02040503050406030204" pitchFamily="18" charset="0"/>
                          <a:ea typeface="Cambria Math" panose="02040503050406030204" pitchFamily="18" charset="0"/>
                        </a:rPr>
                        <m:t> </m:t>
                      </m:r>
                      <m:r>
                        <a:rPr lang="en-GB" sz="1600" b="0" i="1" smtClean="0">
                          <a:solidFill>
                            <a:schemeClr val="tx2">
                              <a:lumMod val="75000"/>
                            </a:schemeClr>
                          </a:solidFill>
                          <a:latin typeface="Cambria Math" panose="02040503050406030204" pitchFamily="18" charset="0"/>
                          <a:ea typeface="Cambria Math" panose="02040503050406030204" pitchFamily="18" charset="0"/>
                        </a:rPr>
                        <m:t>𝑣𝑒h𝑖𝑐𝑙𝑒𝑠</m:t>
                      </m:r>
                      <m:r>
                        <a:rPr lang="en-GB" sz="1600" b="0" i="1" smtClean="0">
                          <a:solidFill>
                            <a:schemeClr val="tx2">
                              <a:lumMod val="75000"/>
                            </a:schemeClr>
                          </a:solidFill>
                          <a:latin typeface="Cambria Math" panose="02040503050406030204" pitchFamily="18" charset="0"/>
                          <a:ea typeface="Cambria Math" panose="02040503050406030204" pitchFamily="18" charset="0"/>
                        </a:rPr>
                        <m:t> </m:t>
                      </m:r>
                      <m:r>
                        <a:rPr lang="en-GB" sz="1600" b="0" i="1" smtClean="0">
                          <a:solidFill>
                            <a:schemeClr val="tx2">
                              <a:lumMod val="75000"/>
                            </a:schemeClr>
                          </a:solidFill>
                          <a:latin typeface="Cambria Math" panose="02040503050406030204" pitchFamily="18" charset="0"/>
                          <a:ea typeface="Cambria Math" panose="02040503050406030204" pitchFamily="18" charset="0"/>
                        </a:rPr>
                        <m:t>𝑜𝑛</m:t>
                      </m:r>
                      <m:r>
                        <a:rPr lang="en-GB" sz="1600" b="0" i="1" smtClean="0">
                          <a:solidFill>
                            <a:schemeClr val="tx2">
                              <a:lumMod val="75000"/>
                            </a:schemeClr>
                          </a:solidFill>
                          <a:latin typeface="Cambria Math" panose="02040503050406030204" pitchFamily="18" charset="0"/>
                          <a:ea typeface="Cambria Math" panose="02040503050406030204" pitchFamily="18" charset="0"/>
                        </a:rPr>
                        <m:t> </m:t>
                      </m:r>
                      <m:r>
                        <a:rPr lang="en-GB" sz="1600" b="0" i="1" smtClean="0">
                          <a:solidFill>
                            <a:schemeClr val="tx2">
                              <a:lumMod val="75000"/>
                            </a:schemeClr>
                          </a:solidFill>
                          <a:latin typeface="Cambria Math" panose="02040503050406030204" pitchFamily="18" charset="0"/>
                          <a:ea typeface="Cambria Math" panose="02040503050406030204" pitchFamily="18" charset="0"/>
                        </a:rPr>
                        <m:t>𝑟𝑜𝑎𝑑</m:t>
                      </m:r>
                    </m:oMath>
                  </m:oMathPara>
                </a14:m>
                <a:endParaRPr lang="en-GB" sz="1600" dirty="0">
                  <a:solidFill>
                    <a:schemeClr val="tx2">
                      <a:lumMod val="75000"/>
                    </a:schemeClr>
                  </a:solidFill>
                </a:endParaRPr>
              </a:p>
              <a:p>
                <a:pPr marL="180000" indent="-180000">
                  <a:spcBef>
                    <a:spcPts val="0"/>
                  </a:spcBef>
                  <a:spcAft>
                    <a:spcPts val="600"/>
                  </a:spcAft>
                </a:pPr>
                <a:r>
                  <a:rPr lang="en-GB" sz="1800" dirty="0">
                    <a:solidFill>
                      <a:schemeClr val="tx2">
                        <a:lumMod val="75000"/>
                      </a:schemeClr>
                    </a:solidFill>
                  </a:rPr>
                  <a:t>Total average cost of accidents in </a:t>
                </a:r>
                <a:r>
                  <a:rPr lang="en-GB" sz="1800" dirty="0" err="1">
                    <a:solidFill>
                      <a:schemeClr val="tx2">
                        <a:lumMod val="75000"/>
                      </a:schemeClr>
                    </a:solidFill>
                  </a:rPr>
                  <a:t>Ribley</a:t>
                </a:r>
                <a:r>
                  <a:rPr lang="en-GB" sz="1800" dirty="0">
                    <a:solidFill>
                      <a:schemeClr val="tx2">
                        <a:lumMod val="75000"/>
                      </a:schemeClr>
                    </a:solidFill>
                  </a:rPr>
                  <a:t> in November </a:t>
                </a:r>
                <a14:m>
                  <m:oMath xmlns:m="http://schemas.openxmlformats.org/officeDocument/2006/math">
                    <m:r>
                      <a:rPr lang="en-GB" sz="1800" b="0" i="1" smtClean="0">
                        <a:solidFill>
                          <a:schemeClr val="tx2">
                            <a:lumMod val="75000"/>
                          </a:schemeClr>
                        </a:solidFill>
                        <a:latin typeface="Cambria Math" panose="02040503050406030204" pitchFamily="18" charset="0"/>
                      </a:rPr>
                      <m:t>=10</m:t>
                    </m:r>
                    <m:r>
                      <a:rPr lang="en-GB" sz="1800" b="0" i="1" smtClean="0">
                        <a:solidFill>
                          <a:schemeClr val="tx2">
                            <a:lumMod val="75000"/>
                          </a:schemeClr>
                        </a:solidFill>
                        <a:latin typeface="Cambria Math" panose="02040503050406030204" pitchFamily="18" charset="0"/>
                        <a:ea typeface="Cambria Math" panose="02040503050406030204" pitchFamily="18" charset="0"/>
                      </a:rPr>
                      <m:t>×£1,900=£19,000</m:t>
                    </m:r>
                  </m:oMath>
                </a14:m>
                <a:r>
                  <a:rPr lang="en-GB" sz="1800" dirty="0">
                    <a:solidFill>
                      <a:schemeClr val="tx2">
                        <a:lumMod val="75000"/>
                      </a:schemeClr>
                    </a:solidFill>
                  </a:rPr>
                  <a:t>.</a:t>
                </a:r>
              </a:p>
              <a:p>
                <a:pPr marL="180000" indent="-180000">
                  <a:spcBef>
                    <a:spcPts val="0"/>
                  </a:spcBef>
                  <a:spcAft>
                    <a:spcPts val="600"/>
                  </a:spcAft>
                </a:pPr>
                <a:r>
                  <a:rPr lang="en-GB" sz="1800" dirty="0">
                    <a:solidFill>
                      <a:schemeClr val="tx2">
                        <a:lumMod val="75000"/>
                      </a:schemeClr>
                    </a:solidFill>
                  </a:rPr>
                  <a:t>Number of vehicles on road </a:t>
                </a:r>
                <a14:m>
                  <m:oMath xmlns:m="http://schemas.openxmlformats.org/officeDocument/2006/math">
                    <m:r>
                      <a:rPr lang="en-GB" sz="1800" b="0" i="1" smtClean="0">
                        <a:solidFill>
                          <a:schemeClr val="tx2">
                            <a:lumMod val="75000"/>
                          </a:schemeClr>
                        </a:solidFill>
                        <a:latin typeface="Cambria Math" panose="02040503050406030204" pitchFamily="18" charset="0"/>
                      </a:rPr>
                      <m:t>=81,000</m:t>
                    </m:r>
                  </m:oMath>
                </a14:m>
                <a:r>
                  <a:rPr lang="en-GB" sz="1800" dirty="0">
                    <a:solidFill>
                      <a:schemeClr val="tx2">
                        <a:lumMod val="75000"/>
                      </a:schemeClr>
                    </a:solidFill>
                  </a:rPr>
                  <a:t>.</a:t>
                </a:r>
              </a:p>
              <a:p>
                <a:pPr marL="180000" indent="-180000">
                  <a:spcBef>
                    <a:spcPts val="0"/>
                  </a:spcBef>
                  <a:spcAft>
                    <a:spcPts val="600"/>
                  </a:spcAft>
                </a:pPr>
                <a:r>
                  <a:rPr lang="en-GB" sz="1800" dirty="0">
                    <a:solidFill>
                      <a:schemeClr val="tx2">
                        <a:lumMod val="75000"/>
                      </a:schemeClr>
                    </a:solidFill>
                  </a:rPr>
                  <a:t>So the average accident cost per vehicle on the road </a:t>
                </a:r>
                <a14:m>
                  <m:oMath xmlns:m="http://schemas.openxmlformats.org/officeDocument/2006/math">
                    <m:r>
                      <a:rPr lang="en-GB" sz="1800" b="0" i="1" smtClean="0">
                        <a:solidFill>
                          <a:schemeClr val="tx2">
                            <a:lumMod val="75000"/>
                          </a:schemeClr>
                        </a:solidFill>
                        <a:latin typeface="Cambria Math" panose="02040503050406030204" pitchFamily="18" charset="0"/>
                      </a:rPr>
                      <m:t>=£19,000</m:t>
                    </m:r>
                    <m:r>
                      <a:rPr lang="en-GB" sz="1800" b="0" i="1" smtClean="0">
                        <a:solidFill>
                          <a:schemeClr val="tx2">
                            <a:lumMod val="75000"/>
                          </a:schemeClr>
                        </a:solidFill>
                        <a:latin typeface="Cambria Math" panose="02040503050406030204" pitchFamily="18" charset="0"/>
                        <a:ea typeface="Cambria Math" panose="02040503050406030204" pitchFamily="18" charset="0"/>
                      </a:rPr>
                      <m:t>÷81,000=£0.2346</m:t>
                    </m:r>
                  </m:oMath>
                </a14:m>
                <a:r>
                  <a:rPr lang="en-GB" sz="1800" dirty="0">
                    <a:solidFill>
                      <a:schemeClr val="tx2">
                        <a:lumMod val="75000"/>
                      </a:schemeClr>
                    </a:solidFill>
                  </a:rPr>
                  <a:t>.</a:t>
                </a:r>
              </a:p>
              <a:p>
                <a:pPr marL="0" indent="0">
                  <a:spcBef>
                    <a:spcPts val="0"/>
                  </a:spcBef>
                  <a:spcAft>
                    <a:spcPts val="600"/>
                  </a:spcAft>
                  <a:buNone/>
                </a:pPr>
                <a:r>
                  <a:rPr lang="en-GB" sz="1800" dirty="0">
                    <a:solidFill>
                      <a:schemeClr val="tx2">
                        <a:lumMod val="75000"/>
                      </a:schemeClr>
                    </a:solidFill>
                  </a:rPr>
                  <a:t>Thus the correct answer is </a:t>
                </a:r>
                <a:r>
                  <a:rPr lang="en-GB" sz="1800" dirty="0">
                    <a:solidFill>
                      <a:srgbClr val="00B050"/>
                    </a:solidFill>
                  </a:rPr>
                  <a:t>a) </a:t>
                </a:r>
                <a14:m>
                  <m:oMath xmlns:m="http://schemas.openxmlformats.org/officeDocument/2006/math">
                    <m:r>
                      <a:rPr lang="en-GB" sz="1800" b="0" i="0" dirty="0" smtClean="0">
                        <a:solidFill>
                          <a:srgbClr val="00B050"/>
                        </a:solidFill>
                        <a:latin typeface="Cambria Math" panose="02040503050406030204" pitchFamily="18" charset="0"/>
                      </a:rPr>
                      <m:t>£0.23</m:t>
                    </m:r>
                  </m:oMath>
                </a14:m>
                <a:r>
                  <a:rPr lang="en-GB" sz="1800" dirty="0">
                    <a:solidFill>
                      <a:srgbClr val="00B050"/>
                    </a:solidFill>
                  </a:rPr>
                  <a:t>.</a:t>
                </a:r>
                <a:endParaRPr lang="en-GB" sz="1800" dirty="0">
                  <a:solidFill>
                    <a:schemeClr val="tx2">
                      <a:lumMod val="75000"/>
                    </a:schemeClr>
                  </a:solidFill>
                </a:endParaRPr>
              </a:p>
            </p:txBody>
          </p:sp>
        </mc:Choice>
        <mc:Fallback xmlns="">
          <p:sp>
            <p:nvSpPr>
              <p:cNvPr id="4" name="Content Placeholder 3"/>
              <p:cNvSpPr>
                <a:spLocks noGrp="1" noRot="1" noChangeAspect="1" noMove="1" noResize="1" noEditPoints="1" noAdjustHandles="1" noChangeArrowheads="1" noChangeShapeType="1" noTextEdit="1"/>
              </p:cNvSpPr>
              <p:nvPr>
                <p:ph sz="half" idx="2"/>
              </p:nvPr>
            </p:nvSpPr>
            <p:spPr>
              <a:xfrm>
                <a:off x="457200" y="4343400"/>
                <a:ext cx="8458200" cy="1828800"/>
              </a:xfrm>
              <a:blipFill rotWithShape="0">
                <a:blip r:embed="rId3"/>
                <a:stretch>
                  <a:fillRect l="-576" b="-17667"/>
                </a:stretch>
              </a:blipFill>
            </p:spPr>
            <p:txBody>
              <a:bodyPr/>
              <a:lstStyle/>
              <a:p>
                <a:r>
                  <a:rPr lang="en-GB">
                    <a:noFill/>
                  </a:rPr>
                  <a:t> </a:t>
                </a:r>
              </a:p>
            </p:txBody>
          </p:sp>
        </mc:Fallback>
      </mc:AlternateContent>
      <p:sp>
        <p:nvSpPr>
          <p:cNvPr id="5" name="Text Placeholder 4"/>
          <p:cNvSpPr>
            <a:spLocks noGrp="1"/>
          </p:cNvSpPr>
          <p:nvPr>
            <p:ph type="body" sz="quarter" idx="13"/>
          </p:nvPr>
        </p:nvSpPr>
        <p:spPr>
          <a:xfrm>
            <a:off x="6705600" y="6248400"/>
            <a:ext cx="2362200" cy="228600"/>
          </a:xfrm>
        </p:spPr>
        <p:txBody>
          <a:bodyPr/>
          <a:lstStyle/>
          <a:p>
            <a:r>
              <a:rPr lang="en-GB" i="1" dirty="0">
                <a:solidFill>
                  <a:schemeClr val="tx2">
                    <a:lumMod val="75000"/>
                  </a:schemeClr>
                </a:solidFill>
              </a:rPr>
              <a:t>Source: </a:t>
            </a:r>
            <a:r>
              <a:rPr lang="en-GB" i="1" dirty="0">
                <a:solidFill>
                  <a:schemeClr val="tx2">
                    <a:lumMod val="75000"/>
                  </a:schemeClr>
                </a:solidFill>
                <a:hlinkClick r:id="rId4"/>
              </a:rPr>
              <a:t>www.assessmentday.co.uk</a:t>
            </a:r>
            <a:endParaRPr lang="en-GB" dirty="0"/>
          </a:p>
        </p:txBody>
      </p:sp>
      <p:graphicFrame>
        <p:nvGraphicFramePr>
          <p:cNvPr id="8" name="Content Placeholder 6"/>
          <p:cNvGraphicFramePr>
            <a:graphicFrameLocks noGrp="1"/>
          </p:cNvGraphicFramePr>
          <p:nvPr>
            <p:ph sz="half" idx="2"/>
            <p:extLst>
              <p:ext uri="{D42A27DB-BD31-4B8C-83A1-F6EECF244321}">
                <p14:modId xmlns:p14="http://schemas.microsoft.com/office/powerpoint/2010/main" val="3154412367"/>
              </p:ext>
            </p:extLst>
          </p:nvPr>
        </p:nvGraphicFramePr>
        <p:xfrm>
          <a:off x="838200" y="1465552"/>
          <a:ext cx="7467599" cy="2681394"/>
        </p:xfrm>
        <a:graphic>
          <a:graphicData uri="http://schemas.openxmlformats.org/drawingml/2006/table">
            <a:tbl>
              <a:tblPr firstRow="1" bandRow="1">
                <a:tableStyleId>{5C22544A-7EE6-4342-B048-85BDC9FD1C3A}</a:tableStyleId>
              </a:tblPr>
              <a:tblGrid>
                <a:gridCol w="841568">
                  <a:extLst>
                    <a:ext uri="{9D8B030D-6E8A-4147-A177-3AD203B41FA5}">
                      <a16:colId xmlns:a16="http://schemas.microsoft.com/office/drawing/2014/main" val="20000"/>
                    </a:ext>
                  </a:extLst>
                </a:gridCol>
                <a:gridCol w="1665662">
                  <a:extLst>
                    <a:ext uri="{9D8B030D-6E8A-4147-A177-3AD203B41FA5}">
                      <a16:colId xmlns:a16="http://schemas.microsoft.com/office/drawing/2014/main" val="20001"/>
                    </a:ext>
                  </a:extLst>
                </a:gridCol>
                <a:gridCol w="873499">
                  <a:extLst>
                    <a:ext uri="{9D8B030D-6E8A-4147-A177-3AD203B41FA5}">
                      <a16:colId xmlns:a16="http://schemas.microsoft.com/office/drawing/2014/main" val="20002"/>
                    </a:ext>
                  </a:extLst>
                </a:gridCol>
                <a:gridCol w="873499">
                  <a:extLst>
                    <a:ext uri="{9D8B030D-6E8A-4147-A177-3AD203B41FA5}">
                      <a16:colId xmlns:a16="http://schemas.microsoft.com/office/drawing/2014/main" val="20003"/>
                    </a:ext>
                  </a:extLst>
                </a:gridCol>
                <a:gridCol w="873499">
                  <a:extLst>
                    <a:ext uri="{9D8B030D-6E8A-4147-A177-3AD203B41FA5}">
                      <a16:colId xmlns:a16="http://schemas.microsoft.com/office/drawing/2014/main" val="20004"/>
                    </a:ext>
                  </a:extLst>
                </a:gridCol>
                <a:gridCol w="873499">
                  <a:extLst>
                    <a:ext uri="{9D8B030D-6E8A-4147-A177-3AD203B41FA5}">
                      <a16:colId xmlns:a16="http://schemas.microsoft.com/office/drawing/2014/main" val="20005"/>
                    </a:ext>
                  </a:extLst>
                </a:gridCol>
                <a:gridCol w="1466373">
                  <a:extLst>
                    <a:ext uri="{9D8B030D-6E8A-4147-A177-3AD203B41FA5}">
                      <a16:colId xmlns:a16="http://schemas.microsoft.com/office/drawing/2014/main" val="20006"/>
                    </a:ext>
                  </a:extLst>
                </a:gridCol>
              </a:tblGrid>
              <a:tr h="503767">
                <a:tc>
                  <a:txBody>
                    <a:bodyPr/>
                    <a:lstStyle/>
                    <a:p>
                      <a:pPr algn="ctr"/>
                      <a:r>
                        <a:rPr lang="en-GB" sz="1600" dirty="0"/>
                        <a:t>Town</a:t>
                      </a:r>
                    </a:p>
                  </a:txBody>
                  <a:tcPr anchor="ctr">
                    <a:lnR w="12700" cap="flat" cmpd="sng" algn="ctr">
                      <a:solidFill>
                        <a:schemeClr val="accent1">
                          <a:lumMod val="75000"/>
                        </a:schemeClr>
                      </a:solidFill>
                      <a:prstDash val="solid"/>
                      <a:round/>
                      <a:headEnd type="none" w="med" len="med"/>
                      <a:tailEnd type="none" w="med" len="med"/>
                    </a:lnR>
                    <a:solidFill>
                      <a:schemeClr val="accent1">
                        <a:lumMod val="75000"/>
                      </a:schemeClr>
                    </a:solidFill>
                  </a:tcPr>
                </a:tc>
                <a:tc>
                  <a:txBody>
                    <a:bodyPr/>
                    <a:lstStyle/>
                    <a:p>
                      <a:pPr algn="ctr"/>
                      <a:endParaRPr lang="en-GB" sz="1600" dirty="0"/>
                    </a:p>
                  </a:txBody>
                  <a:tcPr anchor="ctr">
                    <a:lnL w="12700" cap="flat" cmpd="sng" algn="ctr">
                      <a:solidFill>
                        <a:schemeClr val="accent1">
                          <a:lumMod val="75000"/>
                        </a:schemeClr>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1">
                        <a:lumMod val="75000"/>
                      </a:schemeClr>
                    </a:solidFill>
                  </a:tcPr>
                </a:tc>
                <a:tc>
                  <a:txBody>
                    <a:bodyPr/>
                    <a:lstStyle/>
                    <a:p>
                      <a:pPr algn="ctr"/>
                      <a:r>
                        <a:rPr lang="en-GB" sz="1600" dirty="0"/>
                        <a:t>Aug</a:t>
                      </a:r>
                    </a:p>
                  </a:txBody>
                  <a:tcPr anchor="ctr">
                    <a:lnL w="28575" cap="flat" cmpd="sng" algn="ctr">
                      <a:solidFill>
                        <a:schemeClr val="bg1"/>
                      </a:solidFill>
                      <a:prstDash val="solid"/>
                      <a:round/>
                      <a:headEnd type="none" w="med" len="med"/>
                      <a:tailEnd type="none" w="med" len="med"/>
                    </a:lnL>
                    <a:solidFill>
                      <a:schemeClr val="accent1">
                        <a:lumMod val="75000"/>
                      </a:schemeClr>
                    </a:solidFill>
                  </a:tcPr>
                </a:tc>
                <a:tc>
                  <a:txBody>
                    <a:bodyPr/>
                    <a:lstStyle/>
                    <a:p>
                      <a:pPr algn="ctr"/>
                      <a:r>
                        <a:rPr lang="en-GB" sz="1600" dirty="0"/>
                        <a:t>Sep</a:t>
                      </a:r>
                    </a:p>
                  </a:txBody>
                  <a:tcPr anchor="ctr">
                    <a:solidFill>
                      <a:schemeClr val="accent1">
                        <a:lumMod val="75000"/>
                      </a:schemeClr>
                    </a:solidFill>
                  </a:tcPr>
                </a:tc>
                <a:tc>
                  <a:txBody>
                    <a:bodyPr/>
                    <a:lstStyle/>
                    <a:p>
                      <a:pPr algn="ctr"/>
                      <a:r>
                        <a:rPr lang="en-GB" sz="1600" dirty="0"/>
                        <a:t>Oct</a:t>
                      </a:r>
                    </a:p>
                  </a:txBody>
                  <a:tcPr anchor="ctr">
                    <a:solidFill>
                      <a:schemeClr val="accent1">
                        <a:lumMod val="75000"/>
                      </a:schemeClr>
                    </a:solidFill>
                  </a:tcPr>
                </a:tc>
                <a:tc>
                  <a:txBody>
                    <a:bodyPr/>
                    <a:lstStyle/>
                    <a:p>
                      <a:pPr algn="ctr"/>
                      <a:r>
                        <a:rPr lang="en-GB" sz="1600" dirty="0"/>
                        <a:t>Nov</a:t>
                      </a:r>
                    </a:p>
                  </a:txBody>
                  <a:tcPr anchor="ctr">
                    <a:lnR w="28575" cap="flat" cmpd="sng" algn="ctr">
                      <a:solidFill>
                        <a:schemeClr val="bg1"/>
                      </a:solidFill>
                      <a:prstDash val="solid"/>
                      <a:round/>
                      <a:headEnd type="none" w="med" len="med"/>
                      <a:tailEnd type="none" w="med" len="med"/>
                    </a:lnR>
                    <a:solidFill>
                      <a:schemeClr val="accent1">
                        <a:lumMod val="75000"/>
                      </a:schemeClr>
                    </a:solidFill>
                  </a:tcPr>
                </a:tc>
                <a:tc>
                  <a:txBody>
                    <a:bodyPr/>
                    <a:lstStyle/>
                    <a:p>
                      <a:pPr algn="ctr"/>
                      <a:r>
                        <a:rPr lang="en-GB" sz="1400" dirty="0"/>
                        <a:t>Average Cost per Accident (£)</a:t>
                      </a:r>
                    </a:p>
                  </a:txBody>
                  <a:tcPr anchor="ctr">
                    <a:lnL w="28575" cap="flat" cmpd="sng" algn="ctr">
                      <a:solidFill>
                        <a:schemeClr val="bg1"/>
                      </a:solidFill>
                      <a:prstDash val="solid"/>
                      <a:round/>
                      <a:headEnd type="none" w="med" len="med"/>
                      <a:tailEnd type="none" w="med" len="med"/>
                    </a:lnL>
                    <a:solidFill>
                      <a:schemeClr val="accent1">
                        <a:lumMod val="75000"/>
                      </a:schemeClr>
                    </a:solidFill>
                  </a:tcPr>
                </a:tc>
                <a:extLst>
                  <a:ext uri="{0D108BD9-81ED-4DB2-BD59-A6C34878D82A}">
                    <a16:rowId xmlns:a16="http://schemas.microsoft.com/office/drawing/2014/main" val="10000"/>
                  </a:ext>
                </a:extLst>
              </a:tr>
              <a:tr h="360539">
                <a:tc rowSpan="2">
                  <a:txBody>
                    <a:bodyPr/>
                    <a:lstStyle/>
                    <a:p>
                      <a:pPr algn="ctr"/>
                      <a:r>
                        <a:rPr lang="en-GB" sz="1600" dirty="0" err="1"/>
                        <a:t>Ribley</a:t>
                      </a:r>
                      <a:endParaRPr lang="en-GB" sz="1600" dirty="0"/>
                    </a:p>
                  </a:txBody>
                  <a:tcPr anchor="ctr">
                    <a:lnB w="28575" cap="flat" cmpd="sng" algn="ctr">
                      <a:solidFill>
                        <a:schemeClr val="bg1"/>
                      </a:solidFill>
                      <a:prstDash val="solid"/>
                      <a:round/>
                      <a:headEnd type="none" w="med" len="med"/>
                      <a:tailEnd type="none" w="med" len="med"/>
                    </a:lnB>
                    <a:solidFill>
                      <a:schemeClr val="accent1">
                        <a:lumMod val="60000"/>
                        <a:lumOff val="40000"/>
                      </a:schemeClr>
                    </a:solidFill>
                  </a:tcPr>
                </a:tc>
                <a:tc>
                  <a:txBody>
                    <a:bodyPr/>
                    <a:lstStyle/>
                    <a:p>
                      <a:pPr algn="ctr"/>
                      <a:r>
                        <a:rPr lang="en-GB" sz="1200" dirty="0"/>
                        <a:t>Number of Accidents</a:t>
                      </a:r>
                    </a:p>
                  </a:txBody>
                  <a:tcPr anchor="ctr">
                    <a:lnR w="28575" cap="flat" cmpd="sng" algn="ctr">
                      <a:solidFill>
                        <a:schemeClr val="bg1"/>
                      </a:solidFill>
                      <a:prstDash val="solid"/>
                      <a:round/>
                      <a:headEnd type="none" w="med" len="med"/>
                      <a:tailEnd type="none" w="med" len="med"/>
                    </a:lnR>
                    <a:solidFill>
                      <a:schemeClr val="accent1">
                        <a:lumMod val="60000"/>
                        <a:lumOff val="40000"/>
                      </a:schemeClr>
                    </a:solidFill>
                  </a:tcPr>
                </a:tc>
                <a:tc>
                  <a:txBody>
                    <a:bodyPr/>
                    <a:lstStyle/>
                    <a:p>
                      <a:pPr algn="ctr"/>
                      <a:r>
                        <a:rPr lang="en-GB" sz="1600" dirty="0"/>
                        <a:t>8</a:t>
                      </a:r>
                    </a:p>
                  </a:txBody>
                  <a:tcPr anchor="ctr">
                    <a:lnL w="28575" cap="flat" cmpd="sng" algn="ctr">
                      <a:solidFill>
                        <a:schemeClr val="bg1"/>
                      </a:solidFill>
                      <a:prstDash val="solid"/>
                      <a:round/>
                      <a:headEnd type="none" w="med" len="med"/>
                      <a:tailEnd type="none" w="med" len="med"/>
                    </a:lnL>
                    <a:solidFill>
                      <a:schemeClr val="accent1">
                        <a:lumMod val="60000"/>
                        <a:lumOff val="40000"/>
                      </a:schemeClr>
                    </a:solidFill>
                  </a:tcPr>
                </a:tc>
                <a:tc>
                  <a:txBody>
                    <a:bodyPr/>
                    <a:lstStyle/>
                    <a:p>
                      <a:pPr algn="ctr"/>
                      <a:r>
                        <a:rPr lang="en-GB" sz="1600" dirty="0"/>
                        <a:t>6</a:t>
                      </a:r>
                    </a:p>
                  </a:txBody>
                  <a:tcPr anchor="ctr">
                    <a:solidFill>
                      <a:schemeClr val="accent1">
                        <a:lumMod val="60000"/>
                        <a:lumOff val="40000"/>
                      </a:schemeClr>
                    </a:solidFill>
                  </a:tcPr>
                </a:tc>
                <a:tc>
                  <a:txBody>
                    <a:bodyPr/>
                    <a:lstStyle/>
                    <a:p>
                      <a:pPr algn="ctr"/>
                      <a:r>
                        <a:rPr lang="en-GB" sz="1600" dirty="0"/>
                        <a:t>12</a:t>
                      </a:r>
                    </a:p>
                  </a:txBody>
                  <a:tcPr anchor="ctr">
                    <a:solidFill>
                      <a:schemeClr val="accent1">
                        <a:lumMod val="60000"/>
                        <a:lumOff val="40000"/>
                      </a:schemeClr>
                    </a:solidFill>
                  </a:tcPr>
                </a:tc>
                <a:tc>
                  <a:txBody>
                    <a:bodyPr/>
                    <a:lstStyle/>
                    <a:p>
                      <a:pPr algn="ctr"/>
                      <a:r>
                        <a:rPr lang="en-GB" sz="1600" dirty="0"/>
                        <a:t>10</a:t>
                      </a:r>
                    </a:p>
                  </a:txBody>
                  <a:tcPr anchor="ctr">
                    <a:lnR w="28575" cap="flat" cmpd="sng" algn="ctr">
                      <a:solidFill>
                        <a:schemeClr val="bg1"/>
                      </a:solidFill>
                      <a:prstDash val="solid"/>
                      <a:round/>
                      <a:headEnd type="none" w="med" len="med"/>
                      <a:tailEnd type="none" w="med" len="med"/>
                    </a:lnR>
                    <a:solidFill>
                      <a:schemeClr val="accent1">
                        <a:lumMod val="60000"/>
                        <a:lumOff val="40000"/>
                      </a:schemeClr>
                    </a:solidFill>
                  </a:tcPr>
                </a:tc>
                <a:tc>
                  <a:txBody>
                    <a:bodyPr/>
                    <a:lstStyle/>
                    <a:p>
                      <a:pPr algn="ctr"/>
                      <a:r>
                        <a:rPr lang="en-GB" sz="1600" dirty="0"/>
                        <a:t>1,900</a:t>
                      </a:r>
                    </a:p>
                  </a:txBody>
                  <a:tcPr anchor="ctr">
                    <a:lnL w="28575" cap="flat" cmpd="sng" algn="ctr">
                      <a:solidFill>
                        <a:schemeClr val="bg1"/>
                      </a:solidFill>
                      <a:prstDash val="solid"/>
                      <a:round/>
                      <a:headEnd type="none" w="med" len="med"/>
                      <a:tailEnd type="none" w="med" len="med"/>
                    </a:lnL>
                    <a:solidFill>
                      <a:schemeClr val="accent1">
                        <a:lumMod val="60000"/>
                        <a:lumOff val="40000"/>
                      </a:schemeClr>
                    </a:solidFill>
                  </a:tcPr>
                </a:tc>
                <a:extLst>
                  <a:ext uri="{0D108BD9-81ED-4DB2-BD59-A6C34878D82A}">
                    <a16:rowId xmlns:a16="http://schemas.microsoft.com/office/drawing/2014/main" val="10001"/>
                  </a:ext>
                </a:extLst>
              </a:tr>
              <a:tr h="360539">
                <a:tc vMerge="1">
                  <a:txBody>
                    <a:bodyPr/>
                    <a:lstStyle/>
                    <a:p>
                      <a:endParaRPr lang="en-GB" sz="2000" dirty="0"/>
                    </a:p>
                  </a:txBody>
                  <a:tcPr/>
                </a:tc>
                <a:tc>
                  <a:txBody>
                    <a:bodyPr/>
                    <a:lstStyle/>
                    <a:p>
                      <a:pPr algn="ctr"/>
                      <a:r>
                        <a:rPr lang="en-GB" sz="1200" dirty="0"/>
                        <a:t>Vehicles on Road</a:t>
                      </a:r>
                    </a:p>
                  </a:txBody>
                  <a:tcPr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ctr"/>
                      <a:r>
                        <a:rPr lang="en-GB" sz="1600" dirty="0"/>
                        <a:t>85,000</a:t>
                      </a: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ctr"/>
                      <a:r>
                        <a:rPr lang="en-GB" sz="1600" dirty="0"/>
                        <a:t>76,000</a:t>
                      </a:r>
                    </a:p>
                  </a:txBody>
                  <a:tcPr anchor="ctr">
                    <a:lnB w="28575"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ctr"/>
                      <a:r>
                        <a:rPr lang="en-GB" sz="1600" dirty="0"/>
                        <a:t>79,000</a:t>
                      </a:r>
                    </a:p>
                  </a:txBody>
                  <a:tcPr anchor="ctr">
                    <a:lnB w="28575"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ctr"/>
                      <a:r>
                        <a:rPr lang="en-GB" sz="1600" dirty="0"/>
                        <a:t>81,000</a:t>
                      </a:r>
                    </a:p>
                  </a:txBody>
                  <a:tcPr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ctr"/>
                      <a:endParaRPr lang="en-GB" sz="1600" dirty="0"/>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2"/>
                  </a:ext>
                </a:extLst>
              </a:tr>
              <a:tr h="360539">
                <a:tc rowSpan="2">
                  <a:txBody>
                    <a:bodyPr/>
                    <a:lstStyle/>
                    <a:p>
                      <a:pPr algn="ctr"/>
                      <a:r>
                        <a:rPr lang="en-GB" sz="1600" dirty="0" err="1"/>
                        <a:t>Wartop</a:t>
                      </a:r>
                      <a:endParaRPr lang="en-GB" sz="1600" dirty="0"/>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lumMod val="60000"/>
                        <a:lumOff val="40000"/>
                      </a:schemeClr>
                    </a:solidFill>
                  </a:tcPr>
                </a:tc>
                <a:tc>
                  <a:txBody>
                    <a:bodyPr/>
                    <a:lstStyle/>
                    <a:p>
                      <a:pPr algn="ctr"/>
                      <a:r>
                        <a:rPr lang="en-GB" sz="1200" dirty="0"/>
                        <a:t>Number of Accidents</a:t>
                      </a:r>
                    </a:p>
                  </a:txBody>
                  <a:tcPr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1">
                        <a:lumMod val="60000"/>
                        <a:lumOff val="40000"/>
                      </a:schemeClr>
                    </a:solidFill>
                  </a:tcPr>
                </a:tc>
                <a:tc>
                  <a:txBody>
                    <a:bodyPr/>
                    <a:lstStyle/>
                    <a:p>
                      <a:pPr algn="ctr"/>
                      <a:r>
                        <a:rPr lang="en-GB" sz="1600" dirty="0"/>
                        <a:t>14</a:t>
                      </a:r>
                    </a:p>
                  </a:txBody>
                  <a:tcPr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solidFill>
                      <a:schemeClr val="accent1">
                        <a:lumMod val="60000"/>
                        <a:lumOff val="40000"/>
                      </a:schemeClr>
                    </a:solidFill>
                  </a:tcPr>
                </a:tc>
                <a:tc>
                  <a:txBody>
                    <a:bodyPr/>
                    <a:lstStyle/>
                    <a:p>
                      <a:pPr algn="ctr"/>
                      <a:r>
                        <a:rPr lang="en-GB" sz="1600" dirty="0"/>
                        <a:t>18</a:t>
                      </a:r>
                    </a:p>
                  </a:txBody>
                  <a:tcPr anchor="ctr">
                    <a:lnT w="28575" cap="flat" cmpd="sng" algn="ctr">
                      <a:solidFill>
                        <a:schemeClr val="bg1"/>
                      </a:solidFill>
                      <a:prstDash val="solid"/>
                      <a:round/>
                      <a:headEnd type="none" w="med" len="med"/>
                      <a:tailEnd type="none" w="med" len="med"/>
                    </a:lnT>
                    <a:solidFill>
                      <a:schemeClr val="accent1">
                        <a:lumMod val="60000"/>
                        <a:lumOff val="40000"/>
                      </a:schemeClr>
                    </a:solidFill>
                  </a:tcPr>
                </a:tc>
                <a:tc>
                  <a:txBody>
                    <a:bodyPr/>
                    <a:lstStyle/>
                    <a:p>
                      <a:pPr algn="ctr"/>
                      <a:r>
                        <a:rPr lang="en-GB" sz="1600" dirty="0"/>
                        <a:t>4</a:t>
                      </a:r>
                    </a:p>
                  </a:txBody>
                  <a:tcPr anchor="ctr">
                    <a:lnT w="28575" cap="flat" cmpd="sng" algn="ctr">
                      <a:solidFill>
                        <a:schemeClr val="bg1"/>
                      </a:solidFill>
                      <a:prstDash val="solid"/>
                      <a:round/>
                      <a:headEnd type="none" w="med" len="med"/>
                      <a:tailEnd type="none" w="med" len="med"/>
                    </a:lnT>
                    <a:solidFill>
                      <a:schemeClr val="accent1">
                        <a:lumMod val="60000"/>
                        <a:lumOff val="40000"/>
                      </a:schemeClr>
                    </a:solidFill>
                  </a:tcPr>
                </a:tc>
                <a:tc>
                  <a:txBody>
                    <a:bodyPr/>
                    <a:lstStyle/>
                    <a:p>
                      <a:pPr algn="ctr"/>
                      <a:r>
                        <a:rPr lang="en-GB" sz="1600" dirty="0"/>
                        <a:t>20</a:t>
                      </a:r>
                    </a:p>
                  </a:txBody>
                  <a:tcPr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1">
                        <a:lumMod val="60000"/>
                        <a:lumOff val="40000"/>
                      </a:schemeClr>
                    </a:solidFill>
                  </a:tcPr>
                </a:tc>
                <a:tc>
                  <a:txBody>
                    <a:bodyPr/>
                    <a:lstStyle/>
                    <a:p>
                      <a:pPr algn="ctr"/>
                      <a:r>
                        <a:rPr lang="en-GB" sz="1600" dirty="0"/>
                        <a:t>3,200</a:t>
                      </a:r>
                    </a:p>
                  </a:txBody>
                  <a:tcPr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solidFill>
                      <a:schemeClr val="accent1">
                        <a:lumMod val="60000"/>
                        <a:lumOff val="40000"/>
                      </a:schemeClr>
                    </a:solidFill>
                  </a:tcPr>
                </a:tc>
                <a:extLst>
                  <a:ext uri="{0D108BD9-81ED-4DB2-BD59-A6C34878D82A}">
                    <a16:rowId xmlns:a16="http://schemas.microsoft.com/office/drawing/2014/main" val="10003"/>
                  </a:ext>
                </a:extLst>
              </a:tr>
              <a:tr h="360539">
                <a:tc vMerge="1">
                  <a:txBody>
                    <a:bodyPr/>
                    <a:lstStyle/>
                    <a:p>
                      <a:endParaRPr lang="en-GB" sz="2000" dirty="0"/>
                    </a:p>
                  </a:txBody>
                  <a:tcPr/>
                </a:tc>
                <a:tc>
                  <a:txBody>
                    <a:bodyPr/>
                    <a:lstStyle/>
                    <a:p>
                      <a:pPr algn="ctr"/>
                      <a:r>
                        <a:rPr lang="en-GB" sz="1200" dirty="0"/>
                        <a:t>Vehicles on Road</a:t>
                      </a:r>
                    </a:p>
                  </a:txBody>
                  <a:tcPr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ctr"/>
                      <a:r>
                        <a:rPr lang="en-GB" sz="1600" dirty="0"/>
                        <a:t>112,000</a:t>
                      </a: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ctr"/>
                      <a:r>
                        <a:rPr lang="en-GB" sz="1600" dirty="0"/>
                        <a:t>101,000</a:t>
                      </a:r>
                    </a:p>
                  </a:txBody>
                  <a:tcPr anchor="ctr">
                    <a:lnB w="28575"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ctr"/>
                      <a:r>
                        <a:rPr lang="en-GB" sz="1600" dirty="0"/>
                        <a:t>89,000</a:t>
                      </a:r>
                    </a:p>
                  </a:txBody>
                  <a:tcPr anchor="ctr">
                    <a:lnB w="28575"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ctr"/>
                      <a:r>
                        <a:rPr lang="en-GB" sz="1600" dirty="0"/>
                        <a:t>117,000</a:t>
                      </a:r>
                    </a:p>
                  </a:txBody>
                  <a:tcPr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ctr"/>
                      <a:endParaRPr lang="en-GB" sz="1600" dirty="0"/>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4"/>
                  </a:ext>
                </a:extLst>
              </a:tr>
              <a:tr h="360539">
                <a:tc rowSpan="2">
                  <a:txBody>
                    <a:bodyPr/>
                    <a:lstStyle/>
                    <a:p>
                      <a:pPr algn="ctr"/>
                      <a:r>
                        <a:rPr lang="en-GB" sz="1600" dirty="0" err="1"/>
                        <a:t>Surren</a:t>
                      </a:r>
                      <a:endParaRPr lang="en-GB" sz="1600" dirty="0"/>
                    </a:p>
                  </a:txBody>
                  <a:tcPr anchor="ctr">
                    <a:lnT w="28575" cap="flat" cmpd="sng" algn="ctr">
                      <a:solidFill>
                        <a:schemeClr val="bg1"/>
                      </a:solidFill>
                      <a:prstDash val="solid"/>
                      <a:round/>
                      <a:headEnd type="none" w="med" len="med"/>
                      <a:tailEnd type="none" w="med" len="med"/>
                    </a:lnT>
                    <a:solidFill>
                      <a:schemeClr val="accent1">
                        <a:lumMod val="60000"/>
                        <a:lumOff val="40000"/>
                      </a:schemeClr>
                    </a:solidFill>
                  </a:tcPr>
                </a:tc>
                <a:tc>
                  <a:txBody>
                    <a:bodyPr/>
                    <a:lstStyle/>
                    <a:p>
                      <a:pPr algn="ctr"/>
                      <a:r>
                        <a:rPr lang="en-GB" sz="1200" dirty="0"/>
                        <a:t>Number of Accidents</a:t>
                      </a:r>
                    </a:p>
                  </a:txBody>
                  <a:tcPr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1">
                        <a:lumMod val="60000"/>
                        <a:lumOff val="40000"/>
                      </a:schemeClr>
                    </a:solidFill>
                  </a:tcPr>
                </a:tc>
                <a:tc>
                  <a:txBody>
                    <a:bodyPr/>
                    <a:lstStyle/>
                    <a:p>
                      <a:pPr algn="ctr"/>
                      <a:r>
                        <a:rPr lang="en-GB" sz="1600" dirty="0"/>
                        <a:t>6</a:t>
                      </a:r>
                    </a:p>
                  </a:txBody>
                  <a:tcPr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solidFill>
                      <a:schemeClr val="accent1">
                        <a:lumMod val="60000"/>
                        <a:lumOff val="40000"/>
                      </a:schemeClr>
                    </a:solidFill>
                  </a:tcPr>
                </a:tc>
                <a:tc>
                  <a:txBody>
                    <a:bodyPr/>
                    <a:lstStyle/>
                    <a:p>
                      <a:pPr algn="ctr"/>
                      <a:r>
                        <a:rPr lang="en-GB" sz="1600" dirty="0"/>
                        <a:t>20</a:t>
                      </a:r>
                    </a:p>
                  </a:txBody>
                  <a:tcPr anchor="ctr">
                    <a:lnT w="28575" cap="flat" cmpd="sng" algn="ctr">
                      <a:solidFill>
                        <a:schemeClr val="bg1"/>
                      </a:solidFill>
                      <a:prstDash val="solid"/>
                      <a:round/>
                      <a:headEnd type="none" w="med" len="med"/>
                      <a:tailEnd type="none" w="med" len="med"/>
                    </a:lnT>
                    <a:solidFill>
                      <a:schemeClr val="accent1">
                        <a:lumMod val="60000"/>
                        <a:lumOff val="40000"/>
                      </a:schemeClr>
                    </a:solidFill>
                  </a:tcPr>
                </a:tc>
                <a:tc>
                  <a:txBody>
                    <a:bodyPr/>
                    <a:lstStyle/>
                    <a:p>
                      <a:pPr algn="ctr"/>
                      <a:r>
                        <a:rPr lang="en-GB" sz="1600" dirty="0"/>
                        <a:t>9</a:t>
                      </a:r>
                    </a:p>
                  </a:txBody>
                  <a:tcPr anchor="ctr">
                    <a:lnT w="28575" cap="flat" cmpd="sng" algn="ctr">
                      <a:solidFill>
                        <a:schemeClr val="bg1"/>
                      </a:solidFill>
                      <a:prstDash val="solid"/>
                      <a:round/>
                      <a:headEnd type="none" w="med" len="med"/>
                      <a:tailEnd type="none" w="med" len="med"/>
                    </a:lnT>
                    <a:solidFill>
                      <a:schemeClr val="accent1">
                        <a:lumMod val="60000"/>
                        <a:lumOff val="40000"/>
                      </a:schemeClr>
                    </a:solidFill>
                  </a:tcPr>
                </a:tc>
                <a:tc>
                  <a:txBody>
                    <a:bodyPr/>
                    <a:lstStyle/>
                    <a:p>
                      <a:pPr algn="ctr"/>
                      <a:r>
                        <a:rPr lang="en-GB" sz="1600" dirty="0"/>
                        <a:t>21</a:t>
                      </a:r>
                    </a:p>
                  </a:txBody>
                  <a:tcPr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1">
                        <a:lumMod val="60000"/>
                        <a:lumOff val="40000"/>
                      </a:schemeClr>
                    </a:solidFill>
                  </a:tcPr>
                </a:tc>
                <a:tc>
                  <a:txBody>
                    <a:bodyPr/>
                    <a:lstStyle/>
                    <a:p>
                      <a:pPr algn="ctr"/>
                      <a:r>
                        <a:rPr lang="en-GB" sz="1600" dirty="0"/>
                        <a:t>1,050</a:t>
                      </a:r>
                    </a:p>
                  </a:txBody>
                  <a:tcPr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solidFill>
                      <a:schemeClr val="accent1">
                        <a:lumMod val="60000"/>
                        <a:lumOff val="40000"/>
                      </a:schemeClr>
                    </a:solidFill>
                  </a:tcPr>
                </a:tc>
                <a:extLst>
                  <a:ext uri="{0D108BD9-81ED-4DB2-BD59-A6C34878D82A}">
                    <a16:rowId xmlns:a16="http://schemas.microsoft.com/office/drawing/2014/main" val="10005"/>
                  </a:ext>
                </a:extLst>
              </a:tr>
              <a:tr h="360539">
                <a:tc vMerge="1">
                  <a:txBody>
                    <a:bodyPr/>
                    <a:lstStyle/>
                    <a:p>
                      <a:endParaRPr lang="en-GB" sz="2000" dirty="0"/>
                    </a:p>
                  </a:txBody>
                  <a:tcPr/>
                </a:tc>
                <a:tc>
                  <a:txBody>
                    <a:bodyPr/>
                    <a:lstStyle/>
                    <a:p>
                      <a:pPr algn="ctr"/>
                      <a:r>
                        <a:rPr lang="en-GB" sz="1200" dirty="0"/>
                        <a:t>Vehicles on Road</a:t>
                      </a:r>
                    </a:p>
                  </a:txBody>
                  <a:tcPr anchor="ctr">
                    <a:lnR w="28575" cap="flat" cmpd="sng" algn="ctr">
                      <a:solidFill>
                        <a:schemeClr val="bg1"/>
                      </a:solidFill>
                      <a:prstDash val="solid"/>
                      <a:round/>
                      <a:headEnd type="none" w="med" len="med"/>
                      <a:tailEnd type="none" w="med" len="med"/>
                    </a:lnR>
                    <a:solidFill>
                      <a:schemeClr val="accent1">
                        <a:lumMod val="40000"/>
                        <a:lumOff val="60000"/>
                      </a:schemeClr>
                    </a:solidFill>
                  </a:tcPr>
                </a:tc>
                <a:tc>
                  <a:txBody>
                    <a:bodyPr/>
                    <a:lstStyle/>
                    <a:p>
                      <a:pPr algn="ctr"/>
                      <a:r>
                        <a:rPr lang="en-GB" sz="1600" dirty="0"/>
                        <a:t>96,000</a:t>
                      </a:r>
                    </a:p>
                  </a:txBody>
                  <a:tcPr anchor="ctr">
                    <a:lnL w="28575" cap="flat" cmpd="sng" algn="ctr">
                      <a:solidFill>
                        <a:schemeClr val="bg1"/>
                      </a:solidFill>
                      <a:prstDash val="solid"/>
                      <a:round/>
                      <a:headEnd type="none" w="med" len="med"/>
                      <a:tailEnd type="none" w="med" len="med"/>
                    </a:lnL>
                    <a:solidFill>
                      <a:schemeClr val="accent1">
                        <a:lumMod val="40000"/>
                        <a:lumOff val="60000"/>
                      </a:schemeClr>
                    </a:solidFill>
                  </a:tcPr>
                </a:tc>
                <a:tc>
                  <a:txBody>
                    <a:bodyPr/>
                    <a:lstStyle/>
                    <a:p>
                      <a:pPr algn="ctr"/>
                      <a:r>
                        <a:rPr lang="en-GB" sz="1600" dirty="0"/>
                        <a:t>104,000</a:t>
                      </a:r>
                    </a:p>
                  </a:txBody>
                  <a:tcPr anchor="ctr">
                    <a:solidFill>
                      <a:schemeClr val="accent1">
                        <a:lumMod val="40000"/>
                        <a:lumOff val="60000"/>
                      </a:schemeClr>
                    </a:solidFill>
                  </a:tcPr>
                </a:tc>
                <a:tc>
                  <a:txBody>
                    <a:bodyPr/>
                    <a:lstStyle/>
                    <a:p>
                      <a:pPr algn="ctr"/>
                      <a:r>
                        <a:rPr lang="en-GB" sz="1600" dirty="0"/>
                        <a:t>119,000</a:t>
                      </a:r>
                    </a:p>
                  </a:txBody>
                  <a:tcPr anchor="ctr">
                    <a:solidFill>
                      <a:schemeClr val="accent1">
                        <a:lumMod val="40000"/>
                        <a:lumOff val="60000"/>
                      </a:schemeClr>
                    </a:solidFill>
                  </a:tcPr>
                </a:tc>
                <a:tc>
                  <a:txBody>
                    <a:bodyPr/>
                    <a:lstStyle/>
                    <a:p>
                      <a:pPr algn="ctr"/>
                      <a:r>
                        <a:rPr lang="en-GB" sz="1600" dirty="0"/>
                        <a:t>125,000</a:t>
                      </a:r>
                    </a:p>
                  </a:txBody>
                  <a:tcPr anchor="ctr">
                    <a:lnR w="28575" cap="flat" cmpd="sng" algn="ctr">
                      <a:solidFill>
                        <a:schemeClr val="bg1"/>
                      </a:solidFill>
                      <a:prstDash val="solid"/>
                      <a:round/>
                      <a:headEnd type="none" w="med" len="med"/>
                      <a:tailEnd type="none" w="med" len="med"/>
                    </a:lnR>
                    <a:solidFill>
                      <a:schemeClr val="accent1">
                        <a:lumMod val="40000"/>
                        <a:lumOff val="60000"/>
                      </a:schemeClr>
                    </a:solidFill>
                  </a:tcPr>
                </a:tc>
                <a:tc>
                  <a:txBody>
                    <a:bodyPr/>
                    <a:lstStyle/>
                    <a:p>
                      <a:pPr algn="ctr"/>
                      <a:endParaRPr lang="en-GB" sz="1600" dirty="0"/>
                    </a:p>
                  </a:txBody>
                  <a:tcPr anchor="ctr">
                    <a:lnL w="28575" cap="flat" cmpd="sng" algn="ctr">
                      <a:solidFill>
                        <a:schemeClr val="bg1"/>
                      </a:solidFill>
                      <a:prstDash val="solid"/>
                      <a:round/>
                      <a:headEnd type="none" w="med" len="med"/>
                      <a:tailEnd type="none" w="med" len="med"/>
                    </a:lnL>
                    <a:solidFill>
                      <a:schemeClr val="accent1">
                        <a:lumMod val="40000"/>
                        <a:lumOff val="60000"/>
                      </a:schemeClr>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862925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989013"/>
          </a:xfrm>
        </p:spPr>
        <p:txBody>
          <a:bodyPr>
            <a:noAutofit/>
          </a:bodyPr>
          <a:lstStyle/>
          <a:p>
            <a:pPr marL="216000"/>
            <a:r>
              <a:rPr lang="en-GB" sz="2400" dirty="0"/>
              <a:t>If the Building Energy Use today is 6% less than it was in 2000, by what percentage is today’s Building Energy Use lower than that of 1990?</a:t>
            </a:r>
          </a:p>
        </p:txBody>
      </p:sp>
      <p:sp>
        <p:nvSpPr>
          <p:cNvPr id="5" name="Text Placeholder 4"/>
          <p:cNvSpPr>
            <a:spLocks noGrp="1"/>
          </p:cNvSpPr>
          <p:nvPr>
            <p:ph type="body" sz="quarter" idx="13"/>
          </p:nvPr>
        </p:nvSpPr>
        <p:spPr>
          <a:xfrm>
            <a:off x="6705600" y="6248400"/>
            <a:ext cx="2362200" cy="228600"/>
          </a:xfrm>
        </p:spPr>
        <p:txBody>
          <a:bodyPr/>
          <a:lstStyle/>
          <a:p>
            <a:r>
              <a:rPr lang="en-GB" i="1" dirty="0">
                <a:solidFill>
                  <a:schemeClr val="tx2">
                    <a:lumMod val="75000"/>
                  </a:schemeClr>
                </a:solidFill>
              </a:rPr>
              <a:t>Source: </a:t>
            </a:r>
            <a:r>
              <a:rPr lang="en-GB" i="1" dirty="0">
                <a:solidFill>
                  <a:schemeClr val="tx2">
                    <a:lumMod val="75000"/>
                  </a:schemeClr>
                </a:solidFill>
                <a:hlinkClick r:id="rId2"/>
              </a:rPr>
              <a:t>www.assessmentday.co.uk</a:t>
            </a:r>
            <a:endParaRPr lang="en-GB" dirty="0"/>
          </a:p>
        </p:txBody>
      </p:sp>
      <p:sp>
        <p:nvSpPr>
          <p:cNvPr id="7" name="Content Placeholder 6"/>
          <p:cNvSpPr>
            <a:spLocks noGrp="1"/>
          </p:cNvSpPr>
          <p:nvPr>
            <p:ph sz="half" idx="1"/>
          </p:nvPr>
        </p:nvSpPr>
        <p:spPr>
          <a:xfrm>
            <a:off x="457200" y="5638800"/>
            <a:ext cx="8229600" cy="609600"/>
          </a:xfrm>
        </p:spPr>
        <p:txBody>
          <a:bodyPr/>
          <a:lstStyle/>
          <a:p>
            <a:pPr marL="0" indent="0">
              <a:buNone/>
            </a:pPr>
            <a:r>
              <a:rPr lang="en-GB" dirty="0">
                <a:solidFill>
                  <a:schemeClr val="tx2">
                    <a:lumMod val="75000"/>
                  </a:schemeClr>
                </a:solidFill>
              </a:rPr>
              <a:t>a) 82.9%    </a:t>
            </a:r>
            <a:r>
              <a:rPr lang="en-NZ" dirty="0">
                <a:solidFill>
                  <a:schemeClr val="tx2">
                    <a:lumMod val="75000"/>
                  </a:schemeClr>
                </a:solidFill>
                <a:ea typeface="Times New Roman"/>
                <a:cs typeface="Times New Roman"/>
              </a:rPr>
              <a:t>    b) 17.1%</a:t>
            </a:r>
            <a:r>
              <a:rPr lang="en-GB" dirty="0">
                <a:solidFill>
                  <a:schemeClr val="tx2">
                    <a:lumMod val="75000"/>
                  </a:schemeClr>
                </a:solidFill>
              </a:rPr>
              <a:t>        </a:t>
            </a:r>
            <a:r>
              <a:rPr lang="en-NZ" dirty="0">
                <a:solidFill>
                  <a:schemeClr val="tx2">
                    <a:lumMod val="75000"/>
                  </a:schemeClr>
                </a:solidFill>
                <a:ea typeface="Times New Roman"/>
                <a:cs typeface="Times New Roman"/>
              </a:rPr>
              <a:t>c) </a:t>
            </a:r>
            <a:r>
              <a:rPr lang="en-GB" dirty="0">
                <a:solidFill>
                  <a:schemeClr val="tx2">
                    <a:lumMod val="75000"/>
                  </a:schemeClr>
                </a:solidFill>
                <a:ea typeface="Times New Roman"/>
                <a:cs typeface="Times New Roman"/>
              </a:rPr>
              <a:t>17.8%        d) Cannot say</a:t>
            </a:r>
            <a:endParaRPr lang="en-GB" sz="1400" i="1" dirty="0">
              <a:solidFill>
                <a:schemeClr val="tx2">
                  <a:lumMod val="75000"/>
                </a:schemeClr>
              </a:solidFill>
            </a:endParaRPr>
          </a:p>
        </p:txBody>
      </p:sp>
      <p:grpSp>
        <p:nvGrpSpPr>
          <p:cNvPr id="12" name="Group 11" descr="Two pie charts: On left, Building Energy Usage 1990, Total 17000kWh. On right, Building Energy Usage 2000, Total 15000kWh. 1990 usage breakdown: Meeting Rooms 12%, Office Space 41%, Print room 15%; PC Room 20%, Kitchen 12%; 2000 usage breakdown: Meeting Rooms 14%, Office space 39%, Print Room 12%, PC Room 21%, Kitchen 14%." title="Two pie charts"/>
          <p:cNvGrpSpPr/>
          <p:nvPr/>
        </p:nvGrpSpPr>
        <p:grpSpPr>
          <a:xfrm>
            <a:off x="1233489" y="1638300"/>
            <a:ext cx="6767511" cy="3581399"/>
            <a:chOff x="1233489" y="1638300"/>
            <a:chExt cx="6767511" cy="3581399"/>
          </a:xfrm>
        </p:grpSpPr>
        <p:graphicFrame>
          <p:nvGraphicFramePr>
            <p:cNvPr id="9" name="Chart 8"/>
            <p:cNvGraphicFramePr>
              <a:graphicFrameLocks/>
            </p:cNvGraphicFramePr>
            <p:nvPr>
              <p:extLst>
                <p:ext uri="{D42A27DB-BD31-4B8C-83A1-F6EECF244321}">
                  <p14:modId xmlns:p14="http://schemas.microsoft.com/office/powerpoint/2010/main" val="3732535244"/>
                </p:ext>
              </p:extLst>
            </p:nvPr>
          </p:nvGraphicFramePr>
          <p:xfrm>
            <a:off x="1233489" y="1719262"/>
            <a:ext cx="2700338" cy="343376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p:cNvGraphicFramePr>
              <a:graphicFrameLocks/>
            </p:cNvGraphicFramePr>
            <p:nvPr>
              <p:extLst>
                <p:ext uri="{D42A27DB-BD31-4B8C-83A1-F6EECF244321}">
                  <p14:modId xmlns:p14="http://schemas.microsoft.com/office/powerpoint/2010/main" val="2364647123"/>
                </p:ext>
              </p:extLst>
            </p:nvPr>
          </p:nvGraphicFramePr>
          <p:xfrm>
            <a:off x="4095749" y="1638300"/>
            <a:ext cx="3905251" cy="3581399"/>
          </p:xfrm>
          <a:graphic>
            <a:graphicData uri="http://schemas.openxmlformats.org/drawingml/2006/chart">
              <c:chart xmlns:c="http://schemas.openxmlformats.org/drawingml/2006/chart" xmlns:r="http://schemas.openxmlformats.org/officeDocument/2006/relationships" r:id="rId4"/>
            </a:graphicData>
          </a:graphic>
        </p:graphicFrame>
      </p:grpSp>
    </p:spTree>
    <p:extLst>
      <p:ext uri="{BB962C8B-B14F-4D97-AF65-F5344CB8AC3E}">
        <p14:creationId xmlns:p14="http://schemas.microsoft.com/office/powerpoint/2010/main" val="7411881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252000"/>
            <a:r>
              <a:rPr lang="en-GB" sz="2100" dirty="0"/>
              <a:t>If the Building Energy Use today is 6% less than it was in 2000, by what percentage is today’s Building Energy Use lower than that of 1990? - ANSWER</a:t>
            </a:r>
          </a:p>
        </p:txBody>
      </p:sp>
      <p:sp>
        <p:nvSpPr>
          <p:cNvPr id="5" name="Text Placeholder 4"/>
          <p:cNvSpPr>
            <a:spLocks noGrp="1"/>
          </p:cNvSpPr>
          <p:nvPr>
            <p:ph type="body" sz="quarter" idx="13"/>
          </p:nvPr>
        </p:nvSpPr>
        <p:spPr>
          <a:xfrm>
            <a:off x="6705600" y="6248400"/>
            <a:ext cx="2362200" cy="148908"/>
          </a:xfrm>
        </p:spPr>
        <p:txBody>
          <a:bodyPr/>
          <a:lstStyle/>
          <a:p>
            <a:r>
              <a:rPr lang="en-GB" i="1" dirty="0">
                <a:solidFill>
                  <a:schemeClr val="tx2">
                    <a:lumMod val="75000"/>
                  </a:schemeClr>
                </a:solidFill>
              </a:rPr>
              <a:t>Source: </a:t>
            </a:r>
            <a:r>
              <a:rPr lang="en-GB" i="1" dirty="0">
                <a:solidFill>
                  <a:schemeClr val="tx2">
                    <a:lumMod val="75000"/>
                  </a:schemeClr>
                </a:solidFill>
                <a:hlinkClick r:id="rId2"/>
              </a:rPr>
              <a:t>www.assessmentday.co.uk</a:t>
            </a:r>
            <a:endParaRPr lang="en-GB" dirty="0"/>
          </a:p>
        </p:txBody>
      </p:sp>
      <mc:AlternateContent xmlns:mc="http://schemas.openxmlformats.org/markup-compatibility/2006" xmlns:a14="http://schemas.microsoft.com/office/drawing/2010/main">
        <mc:Choice Requires="a14">
          <p:sp>
            <p:nvSpPr>
              <p:cNvPr id="6" name="Content Placeholder 5"/>
              <p:cNvSpPr>
                <a:spLocks noGrp="1"/>
              </p:cNvSpPr>
              <p:nvPr>
                <p:ph sz="half" idx="1"/>
              </p:nvPr>
            </p:nvSpPr>
            <p:spPr>
              <a:xfrm>
                <a:off x="457200" y="3825581"/>
                <a:ext cx="8610600" cy="2571727"/>
              </a:xfrm>
            </p:spPr>
            <p:txBody>
              <a:bodyPr>
                <a:noAutofit/>
              </a:bodyPr>
              <a:lstStyle/>
              <a:p>
                <a:r>
                  <a:rPr lang="en-GB" sz="2500" dirty="0">
                    <a:solidFill>
                      <a:schemeClr val="tx2">
                        <a:lumMod val="75000"/>
                      </a:schemeClr>
                    </a:solidFill>
                  </a:rPr>
                  <a:t>Total energy usage in </a:t>
                </a:r>
                <a14:m>
                  <m:oMath xmlns:m="http://schemas.openxmlformats.org/officeDocument/2006/math">
                    <m:r>
                      <a:rPr lang="en-GB" sz="2500" i="1" dirty="0" smtClean="0">
                        <a:solidFill>
                          <a:schemeClr val="tx2">
                            <a:lumMod val="75000"/>
                          </a:schemeClr>
                        </a:solidFill>
                        <a:latin typeface="Cambria Math" panose="02040503050406030204" pitchFamily="18" charset="0"/>
                      </a:rPr>
                      <m:t>2000 = 15,000</m:t>
                    </m:r>
                    <m:r>
                      <a:rPr lang="en-GB" sz="2500" i="1" dirty="0" smtClean="0">
                        <a:solidFill>
                          <a:schemeClr val="tx2">
                            <a:lumMod val="75000"/>
                          </a:schemeClr>
                        </a:solidFill>
                        <a:latin typeface="Cambria Math" panose="02040503050406030204" pitchFamily="18" charset="0"/>
                      </a:rPr>
                      <m:t>𝑘𝑊h</m:t>
                    </m:r>
                  </m:oMath>
                </a14:m>
                <a:r>
                  <a:rPr lang="en-GB" sz="2500" dirty="0">
                    <a:solidFill>
                      <a:schemeClr val="tx2">
                        <a:lumMod val="75000"/>
                      </a:schemeClr>
                    </a:solidFill>
                  </a:rPr>
                  <a:t>, so today’s at </a:t>
                </a:r>
                <a14:m>
                  <m:oMath xmlns:m="http://schemas.openxmlformats.org/officeDocument/2006/math">
                    <m:r>
                      <a:rPr lang="en-GB" sz="2500" i="1" dirty="0" smtClean="0">
                        <a:solidFill>
                          <a:schemeClr val="tx2">
                            <a:lumMod val="75000"/>
                          </a:schemeClr>
                        </a:solidFill>
                        <a:latin typeface="Cambria Math" panose="02040503050406030204" pitchFamily="18" charset="0"/>
                      </a:rPr>
                      <m:t>6%</m:t>
                    </m:r>
                  </m:oMath>
                </a14:m>
                <a:r>
                  <a:rPr lang="en-GB" sz="2500" dirty="0">
                    <a:solidFill>
                      <a:schemeClr val="tx2">
                        <a:lumMod val="75000"/>
                      </a:schemeClr>
                    </a:solidFill>
                  </a:rPr>
                  <a:t> less is </a:t>
                </a:r>
                <a14:m>
                  <m:oMath xmlns:m="http://schemas.openxmlformats.org/officeDocument/2006/math">
                    <m:r>
                      <a:rPr lang="en-GB" sz="2500" i="1" dirty="0" smtClean="0">
                        <a:solidFill>
                          <a:schemeClr val="tx2">
                            <a:lumMod val="75000"/>
                          </a:schemeClr>
                        </a:solidFill>
                        <a:latin typeface="Cambria Math" panose="02040503050406030204" pitchFamily="18" charset="0"/>
                      </a:rPr>
                      <m:t>0.94</m:t>
                    </m:r>
                    <m:r>
                      <a:rPr lang="en-GB" sz="2500" i="1" dirty="0" smtClean="0">
                        <a:solidFill>
                          <a:schemeClr val="tx2">
                            <a:lumMod val="75000"/>
                          </a:schemeClr>
                        </a:solidFill>
                        <a:latin typeface="Cambria Math" panose="02040503050406030204" pitchFamily="18" charset="0"/>
                        <a:ea typeface="Cambria Math" panose="02040503050406030204" pitchFamily="18" charset="0"/>
                      </a:rPr>
                      <m:t>×</m:t>
                    </m:r>
                    <m:r>
                      <a:rPr lang="en-GB" sz="2500" b="0" i="1" dirty="0" smtClean="0">
                        <a:solidFill>
                          <a:schemeClr val="tx2">
                            <a:lumMod val="75000"/>
                          </a:schemeClr>
                        </a:solidFill>
                        <a:latin typeface="Cambria Math" panose="02040503050406030204" pitchFamily="18" charset="0"/>
                        <a:ea typeface="Cambria Math" panose="02040503050406030204" pitchFamily="18" charset="0"/>
                      </a:rPr>
                      <m:t>15,000=14,100</m:t>
                    </m:r>
                    <m:r>
                      <a:rPr lang="en-GB" sz="2500" b="0" i="1" dirty="0" smtClean="0">
                        <a:solidFill>
                          <a:schemeClr val="tx2">
                            <a:lumMod val="75000"/>
                          </a:schemeClr>
                        </a:solidFill>
                        <a:latin typeface="Cambria Math" panose="02040503050406030204" pitchFamily="18" charset="0"/>
                        <a:ea typeface="Cambria Math" panose="02040503050406030204" pitchFamily="18" charset="0"/>
                      </a:rPr>
                      <m:t>𝑘𝑊h</m:t>
                    </m:r>
                  </m:oMath>
                </a14:m>
                <a:r>
                  <a:rPr lang="en-GB" sz="2500" dirty="0">
                    <a:solidFill>
                      <a:schemeClr val="tx2">
                        <a:lumMod val="75000"/>
                      </a:schemeClr>
                    </a:solidFill>
                  </a:rPr>
                  <a:t>. This compares with 1990 levels of </a:t>
                </a:r>
                <a14:m>
                  <m:oMath xmlns:m="http://schemas.openxmlformats.org/officeDocument/2006/math">
                    <m:r>
                      <a:rPr lang="en-GB" sz="2500" i="1" dirty="0" smtClean="0">
                        <a:solidFill>
                          <a:schemeClr val="tx2">
                            <a:lumMod val="75000"/>
                          </a:schemeClr>
                        </a:solidFill>
                        <a:latin typeface="Cambria Math" panose="02040503050406030204" pitchFamily="18" charset="0"/>
                      </a:rPr>
                      <m:t>17,000</m:t>
                    </m:r>
                    <m:r>
                      <a:rPr lang="en-GB" sz="2500" i="1" dirty="0" smtClean="0">
                        <a:solidFill>
                          <a:schemeClr val="tx2">
                            <a:lumMod val="75000"/>
                          </a:schemeClr>
                        </a:solidFill>
                        <a:latin typeface="Cambria Math" panose="02040503050406030204" pitchFamily="18" charset="0"/>
                      </a:rPr>
                      <m:t>𝑘𝑊h</m:t>
                    </m:r>
                  </m:oMath>
                </a14:m>
                <a:r>
                  <a:rPr lang="en-GB" sz="2500" dirty="0">
                    <a:solidFill>
                      <a:schemeClr val="tx2">
                        <a:lumMod val="75000"/>
                      </a:schemeClr>
                    </a:solidFill>
                  </a:rPr>
                  <a:t>.</a:t>
                </a:r>
                <a:r>
                  <a:rPr lang="en-GB" sz="2500" i="1" u="sng" dirty="0">
                    <a:solidFill>
                      <a:schemeClr val="tx2">
                        <a:lumMod val="75000"/>
                      </a:schemeClr>
                    </a:solidFill>
                  </a:rPr>
                  <a:t> </a:t>
                </a:r>
              </a:p>
              <a:p>
                <a:r>
                  <a:rPr lang="en-GB" sz="2500" dirty="0">
                    <a:solidFill>
                      <a:schemeClr val="tx2">
                        <a:lumMod val="75000"/>
                      </a:schemeClr>
                    </a:solidFill>
                  </a:rPr>
                  <a:t>To work out the reduction from </a:t>
                </a:r>
                <a14:m>
                  <m:oMath xmlns:m="http://schemas.openxmlformats.org/officeDocument/2006/math">
                    <m:r>
                      <a:rPr lang="en-GB" sz="2500" i="1" dirty="0" smtClean="0">
                        <a:solidFill>
                          <a:schemeClr val="tx2">
                            <a:lumMod val="75000"/>
                          </a:schemeClr>
                        </a:solidFill>
                        <a:latin typeface="Cambria Math" panose="02040503050406030204" pitchFamily="18" charset="0"/>
                      </a:rPr>
                      <m:t>17,000</m:t>
                    </m:r>
                  </m:oMath>
                </a14:m>
                <a:r>
                  <a:rPr lang="en-GB" sz="2500" dirty="0">
                    <a:solidFill>
                      <a:schemeClr val="tx2">
                        <a:lumMod val="75000"/>
                      </a:schemeClr>
                    </a:solidFill>
                  </a:rPr>
                  <a:t> to </a:t>
                </a:r>
                <a14:m>
                  <m:oMath xmlns:m="http://schemas.openxmlformats.org/officeDocument/2006/math">
                    <m:r>
                      <a:rPr lang="en-GB" sz="2500" i="1" dirty="0" smtClean="0">
                        <a:solidFill>
                          <a:schemeClr val="tx2">
                            <a:lumMod val="75000"/>
                          </a:schemeClr>
                        </a:solidFill>
                        <a:latin typeface="Cambria Math" panose="02040503050406030204" pitchFamily="18" charset="0"/>
                      </a:rPr>
                      <m:t>14,100</m:t>
                    </m:r>
                  </m:oMath>
                </a14:m>
                <a:r>
                  <a:rPr lang="en-GB" sz="2500" dirty="0">
                    <a:solidFill>
                      <a:schemeClr val="tx2">
                        <a:lumMod val="75000"/>
                      </a:schemeClr>
                    </a:solidFill>
                  </a:rPr>
                  <a:t>, calculate </a:t>
                </a:r>
                <a14:m>
                  <m:oMath xmlns:m="http://schemas.openxmlformats.org/officeDocument/2006/math">
                    <m:f>
                      <m:fPr>
                        <m:ctrlPr>
                          <a:rPr lang="en-GB" sz="2500" i="1" smtClean="0">
                            <a:solidFill>
                              <a:schemeClr val="tx2">
                                <a:lumMod val="75000"/>
                              </a:schemeClr>
                            </a:solidFill>
                            <a:latin typeface="Cambria Math" panose="02040503050406030204" pitchFamily="18" charset="0"/>
                          </a:rPr>
                        </m:ctrlPr>
                      </m:fPr>
                      <m:num>
                        <m:r>
                          <a:rPr lang="en-GB" sz="2500" b="0" i="1" smtClean="0">
                            <a:solidFill>
                              <a:schemeClr val="tx2">
                                <a:lumMod val="75000"/>
                              </a:schemeClr>
                            </a:solidFill>
                            <a:latin typeface="Cambria Math" panose="02040503050406030204" pitchFamily="18" charset="0"/>
                          </a:rPr>
                          <m:t>17,000 −14,100</m:t>
                        </m:r>
                      </m:num>
                      <m:den>
                        <m:r>
                          <a:rPr lang="en-GB" sz="2500" b="0" i="1" smtClean="0">
                            <a:solidFill>
                              <a:schemeClr val="tx2">
                                <a:lumMod val="75000"/>
                              </a:schemeClr>
                            </a:solidFill>
                            <a:latin typeface="Cambria Math" panose="02040503050406030204" pitchFamily="18" charset="0"/>
                          </a:rPr>
                          <m:t>17,000</m:t>
                        </m:r>
                      </m:den>
                    </m:f>
                    <m:r>
                      <a:rPr lang="en-GB" sz="2500" i="1" smtClean="0">
                        <a:solidFill>
                          <a:schemeClr val="tx2">
                            <a:lumMod val="75000"/>
                          </a:schemeClr>
                        </a:solidFill>
                        <a:latin typeface="Cambria Math" panose="02040503050406030204" pitchFamily="18" charset="0"/>
                        <a:ea typeface="Cambria Math" panose="02040503050406030204" pitchFamily="18" charset="0"/>
                      </a:rPr>
                      <m:t>×</m:t>
                    </m:r>
                    <m:r>
                      <a:rPr lang="en-GB" sz="2500" b="0" i="1" smtClean="0">
                        <a:solidFill>
                          <a:schemeClr val="tx2">
                            <a:lumMod val="75000"/>
                          </a:schemeClr>
                        </a:solidFill>
                        <a:latin typeface="Cambria Math" panose="02040503050406030204" pitchFamily="18" charset="0"/>
                        <a:ea typeface="Cambria Math" panose="02040503050406030204" pitchFamily="18" charset="0"/>
                      </a:rPr>
                      <m:t>100%=17.1%</m:t>
                    </m:r>
                  </m:oMath>
                </a14:m>
                <a:endParaRPr lang="en-GB" sz="2500" i="1" u="sng" dirty="0">
                  <a:solidFill>
                    <a:schemeClr val="tx2">
                      <a:lumMod val="75000"/>
                    </a:schemeClr>
                  </a:solidFill>
                </a:endParaRPr>
              </a:p>
              <a:p>
                <a:pPr marL="0" indent="0">
                  <a:buNone/>
                </a:pPr>
                <a:r>
                  <a:rPr lang="en-GB" sz="2500" dirty="0">
                    <a:solidFill>
                      <a:schemeClr val="tx2">
                        <a:lumMod val="75000"/>
                      </a:schemeClr>
                    </a:solidFill>
                  </a:rPr>
                  <a:t>Thus the correct answer is </a:t>
                </a:r>
                <a:r>
                  <a:rPr lang="en-GB" sz="2500" dirty="0">
                    <a:solidFill>
                      <a:srgbClr val="00B050"/>
                    </a:solidFill>
                  </a:rPr>
                  <a:t>b) </a:t>
                </a:r>
                <a14:m>
                  <m:oMath xmlns:m="http://schemas.openxmlformats.org/officeDocument/2006/math">
                    <m:r>
                      <a:rPr lang="en-GB" sz="2500" i="1" dirty="0" smtClean="0">
                        <a:solidFill>
                          <a:srgbClr val="00B050"/>
                        </a:solidFill>
                        <a:latin typeface="Cambria Math" panose="02040503050406030204" pitchFamily="18" charset="0"/>
                      </a:rPr>
                      <m:t>17.1%</m:t>
                    </m:r>
                  </m:oMath>
                </a14:m>
                <a:r>
                  <a:rPr lang="en-GB" sz="2500" dirty="0">
                    <a:solidFill>
                      <a:srgbClr val="00B050"/>
                    </a:solidFill>
                  </a:rPr>
                  <a:t>.</a:t>
                </a:r>
                <a:endParaRPr lang="en-GB" sz="2500" dirty="0">
                  <a:solidFill>
                    <a:schemeClr val="tx2">
                      <a:lumMod val="75000"/>
                    </a:schemeClr>
                  </a:solidFill>
                </a:endParaRPr>
              </a:p>
            </p:txBody>
          </p:sp>
        </mc:Choice>
        <mc:Fallback xmlns="">
          <p:sp>
            <p:nvSpPr>
              <p:cNvPr id="6" name="Content Placeholder 5"/>
              <p:cNvSpPr>
                <a:spLocks noGrp="1" noRot="1" noChangeAspect="1" noMove="1" noResize="1" noEditPoints="1" noAdjustHandles="1" noChangeArrowheads="1" noChangeShapeType="1" noTextEdit="1"/>
              </p:cNvSpPr>
              <p:nvPr>
                <p:ph sz="half" idx="1"/>
              </p:nvPr>
            </p:nvSpPr>
            <p:spPr>
              <a:xfrm>
                <a:off x="457200" y="3825581"/>
                <a:ext cx="8610600" cy="2571727"/>
              </a:xfrm>
              <a:blipFill rotWithShape="0">
                <a:blip r:embed="rId4"/>
                <a:stretch>
                  <a:fillRect l="-1132" t="-1900" b="-11639"/>
                </a:stretch>
              </a:blipFill>
            </p:spPr>
            <p:txBody>
              <a:bodyPr/>
              <a:lstStyle/>
              <a:p>
                <a:r>
                  <a:rPr lang="en-GB">
                    <a:noFill/>
                  </a:rPr>
                  <a:t> </a:t>
                </a:r>
              </a:p>
            </p:txBody>
          </p:sp>
        </mc:Fallback>
      </mc:AlternateContent>
      <p:pic>
        <p:nvPicPr>
          <p:cNvPr id="4" name="Picture 3" descr="Two pie charts, same as last slide: On left, Building Energy Usage 1990, Total 17000kWh. On right, Building Energy Usage 2000, Total 15000kWh. 1990 usage breakdown: Meeting Rooms 12%, Office Space 41%, Print room 15%; PC Room 20%, Kitchen 12%; 2000 usage breakdown: Meeting Rooms 14%, Office space 39%, Print Room 12%, PC Room 21%, Kitchen 14%." title="Two pie charts"/>
          <p:cNvPicPr>
            <a:picLocks noChangeAspect="1"/>
          </p:cNvPicPr>
          <p:nvPr/>
        </p:nvPicPr>
        <p:blipFill>
          <a:blip r:embed="rId5"/>
          <a:stretch>
            <a:fillRect/>
          </a:stretch>
        </p:blipFill>
        <p:spPr>
          <a:xfrm>
            <a:off x="2167178" y="1447800"/>
            <a:ext cx="4809645" cy="2285772"/>
          </a:xfrm>
          <a:prstGeom prst="rect">
            <a:avLst/>
          </a:prstGeom>
        </p:spPr>
      </p:pic>
    </p:spTree>
    <p:extLst>
      <p:ext uri="{BB962C8B-B14F-4D97-AF65-F5344CB8AC3E}">
        <p14:creationId xmlns:p14="http://schemas.microsoft.com/office/powerpoint/2010/main" val="3957497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58157-06DC-48E0-A9FC-74A5C11EA679}"/>
              </a:ext>
            </a:extLst>
          </p:cNvPr>
          <p:cNvSpPr>
            <a:spLocks noGrp="1"/>
          </p:cNvSpPr>
          <p:nvPr>
            <p:ph type="title"/>
          </p:nvPr>
        </p:nvSpPr>
        <p:spPr/>
        <p:txBody>
          <a:bodyPr/>
          <a:lstStyle/>
          <a:p>
            <a:r>
              <a:rPr lang="en-GB" dirty="0"/>
              <a:t>Preparing for tests</a:t>
            </a:r>
          </a:p>
        </p:txBody>
      </p:sp>
      <p:sp>
        <p:nvSpPr>
          <p:cNvPr id="3" name="Content Placeholder 2">
            <a:extLst>
              <a:ext uri="{FF2B5EF4-FFF2-40B4-BE49-F238E27FC236}">
                <a16:creationId xmlns:a16="http://schemas.microsoft.com/office/drawing/2014/main" id="{296A69DE-BFD1-4285-B030-102EC393E172}"/>
              </a:ext>
            </a:extLst>
          </p:cNvPr>
          <p:cNvSpPr>
            <a:spLocks noGrp="1"/>
          </p:cNvSpPr>
          <p:nvPr>
            <p:ph idx="1"/>
          </p:nvPr>
        </p:nvSpPr>
        <p:spPr/>
        <p:txBody>
          <a:bodyPr>
            <a:normAutofit fontScale="92500"/>
          </a:bodyPr>
          <a:lstStyle/>
          <a:p>
            <a:pPr marL="457200">
              <a:spcAft>
                <a:spcPts val="2400"/>
              </a:spcAft>
              <a:buFont typeface="Wingdings" panose="05000000000000000000" pitchFamily="2" charset="2"/>
              <a:buChar char="Ø"/>
              <a:defRPr/>
            </a:pPr>
            <a:r>
              <a:rPr lang="en-GB" sz="3200" dirty="0"/>
              <a:t> Research the type of test you may have to take </a:t>
            </a:r>
          </a:p>
          <a:p>
            <a:pPr marL="1280160" lvl="1" indent="-342900">
              <a:spcAft>
                <a:spcPts val="2400"/>
              </a:spcAft>
              <a:buFont typeface="Wingdings" panose="05000000000000000000" pitchFamily="2" charset="2"/>
              <a:buChar char="Ø"/>
              <a:defRPr/>
            </a:pPr>
            <a:r>
              <a:rPr lang="en-GB" sz="3200" dirty="0"/>
              <a:t>Try an appropriate practice test </a:t>
            </a:r>
          </a:p>
          <a:p>
            <a:pPr marL="2103120" lvl="2" indent="-342900">
              <a:spcAft>
                <a:spcPts val="2400"/>
              </a:spcAft>
              <a:buFont typeface="Wingdings" panose="05000000000000000000" pitchFamily="2" charset="2"/>
              <a:buChar char="Ø"/>
              <a:defRPr/>
            </a:pPr>
            <a:r>
              <a:rPr lang="en-GB" sz="3200" dirty="0"/>
              <a:t>Identify any weaknesses &amp; address them</a:t>
            </a:r>
          </a:p>
          <a:p>
            <a:pPr marL="2926080" lvl="3" indent="-342900">
              <a:spcAft>
                <a:spcPts val="2400"/>
              </a:spcAft>
              <a:buFont typeface="Wingdings" panose="05000000000000000000" pitchFamily="2" charset="2"/>
              <a:buChar char="Ø"/>
              <a:defRPr/>
            </a:pPr>
            <a:r>
              <a:rPr lang="en-GB" sz="3200" dirty="0"/>
              <a:t>Take a practice test again</a:t>
            </a:r>
          </a:p>
          <a:p>
            <a:pPr marL="3749040" lvl="4" indent="-342900">
              <a:spcAft>
                <a:spcPts val="2400"/>
              </a:spcAft>
              <a:buFont typeface="Wingdings" panose="05000000000000000000" pitchFamily="2" charset="2"/>
              <a:buChar char="Ø"/>
              <a:defRPr/>
            </a:pPr>
            <a:r>
              <a:rPr lang="en-GB" sz="3200" dirty="0"/>
              <a:t>Have you improved?</a:t>
            </a:r>
          </a:p>
        </p:txBody>
      </p:sp>
    </p:spTree>
    <p:extLst>
      <p:ext uri="{BB962C8B-B14F-4D97-AF65-F5344CB8AC3E}">
        <p14:creationId xmlns:p14="http://schemas.microsoft.com/office/powerpoint/2010/main" val="30442679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C28B500-66B5-45F9-8FE3-81CCDBAABAB6}"/>
              </a:ext>
            </a:extLst>
          </p:cNvPr>
          <p:cNvSpPr>
            <a:spLocks noGrp="1"/>
          </p:cNvSpPr>
          <p:nvPr>
            <p:ph type="title"/>
          </p:nvPr>
        </p:nvSpPr>
        <p:spPr/>
        <p:txBody>
          <a:bodyPr/>
          <a:lstStyle/>
          <a:p>
            <a:r>
              <a:rPr lang="en-GB" dirty="0"/>
              <a:t>Preparing for tests – Research</a:t>
            </a:r>
          </a:p>
        </p:txBody>
      </p:sp>
      <p:sp>
        <p:nvSpPr>
          <p:cNvPr id="4" name="Content Placeholder 3">
            <a:extLst>
              <a:ext uri="{FF2B5EF4-FFF2-40B4-BE49-F238E27FC236}">
                <a16:creationId xmlns:a16="http://schemas.microsoft.com/office/drawing/2014/main" id="{D25EC01B-B8DB-4647-A480-C60D6DC5E0BE}"/>
              </a:ext>
            </a:extLst>
          </p:cNvPr>
          <p:cNvSpPr>
            <a:spLocks noGrp="1"/>
          </p:cNvSpPr>
          <p:nvPr>
            <p:ph idx="1"/>
          </p:nvPr>
        </p:nvSpPr>
        <p:spPr/>
        <p:txBody>
          <a:bodyPr/>
          <a:lstStyle/>
          <a:p>
            <a:pPr>
              <a:spcBef>
                <a:spcPts val="0"/>
              </a:spcBef>
              <a:spcAft>
                <a:spcPts val="1800"/>
              </a:spcAft>
            </a:pPr>
            <a:r>
              <a:rPr lang="en-GB" dirty="0"/>
              <a:t>Look at employers’ websites to see the type of tests they use, e.g. numerical reasoning. </a:t>
            </a:r>
          </a:p>
          <a:p>
            <a:pPr>
              <a:spcBef>
                <a:spcPts val="0"/>
              </a:spcBef>
              <a:spcAft>
                <a:spcPts val="1800"/>
              </a:spcAft>
            </a:pPr>
            <a:r>
              <a:rPr lang="en-GB" dirty="0"/>
              <a:t>The website may also have example questions and tell you whose tests they use.</a:t>
            </a:r>
          </a:p>
          <a:p>
            <a:pPr>
              <a:spcBef>
                <a:spcPts val="0"/>
              </a:spcBef>
              <a:spcAft>
                <a:spcPts val="1800"/>
              </a:spcAft>
            </a:pPr>
            <a:r>
              <a:rPr lang="en-GB" dirty="0"/>
              <a:t>Look at websites like Glassdoor or </a:t>
            </a:r>
            <a:r>
              <a:rPr lang="en-GB" dirty="0" err="1"/>
              <a:t>Wikijobs</a:t>
            </a:r>
            <a:r>
              <a:rPr lang="en-GB" dirty="0"/>
              <a:t> for feedback from others who have already applied to the same employer.</a:t>
            </a:r>
          </a:p>
        </p:txBody>
      </p:sp>
    </p:spTree>
    <p:extLst>
      <p:ext uri="{BB962C8B-B14F-4D97-AF65-F5344CB8AC3E}">
        <p14:creationId xmlns:p14="http://schemas.microsoft.com/office/powerpoint/2010/main" val="3562176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Preparing for tests – Practise</a:t>
            </a:r>
          </a:p>
        </p:txBody>
      </p:sp>
      <p:sp>
        <p:nvSpPr>
          <p:cNvPr id="3" name="Content Placeholder 2"/>
          <p:cNvSpPr>
            <a:spLocks noGrp="1"/>
          </p:cNvSpPr>
          <p:nvPr>
            <p:ph idx="1"/>
          </p:nvPr>
        </p:nvSpPr>
        <p:spPr/>
        <p:txBody>
          <a:bodyPr>
            <a:normAutofit/>
          </a:bodyPr>
          <a:lstStyle/>
          <a:p>
            <a:pPr>
              <a:spcBef>
                <a:spcPts val="0"/>
              </a:spcBef>
              <a:spcAft>
                <a:spcPts val="1800"/>
              </a:spcAft>
            </a:pPr>
            <a:r>
              <a:rPr lang="en-GB" sz="3000" dirty="0"/>
              <a:t>When you know the type of test you may face,  get some practice first, e.g. the tests on the Assessment Day or Graduates First websites.</a:t>
            </a:r>
          </a:p>
          <a:p>
            <a:pPr>
              <a:spcBef>
                <a:spcPts val="0"/>
              </a:spcBef>
              <a:spcAft>
                <a:spcPts val="1800"/>
              </a:spcAft>
            </a:pPr>
            <a:r>
              <a:rPr lang="en-GB" sz="3000" dirty="0"/>
              <a:t>If you know which test producer the  employer uses, see if there are example questions on the producer’s website.  Many of these are listed later in this presentation.</a:t>
            </a:r>
          </a:p>
        </p:txBody>
      </p:sp>
    </p:spTree>
    <p:extLst>
      <p:ext uri="{BB962C8B-B14F-4D97-AF65-F5344CB8AC3E}">
        <p14:creationId xmlns:p14="http://schemas.microsoft.com/office/powerpoint/2010/main" val="20513024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Preparing for tests – Identify weaknesses</a:t>
            </a:r>
          </a:p>
        </p:txBody>
      </p:sp>
      <p:sp>
        <p:nvSpPr>
          <p:cNvPr id="3" name="Content Placeholder 2"/>
          <p:cNvSpPr>
            <a:spLocks noGrp="1"/>
          </p:cNvSpPr>
          <p:nvPr>
            <p:ph idx="1"/>
          </p:nvPr>
        </p:nvSpPr>
        <p:spPr>
          <a:xfrm>
            <a:off x="381000" y="1447800"/>
            <a:ext cx="8686800" cy="4525963"/>
          </a:xfrm>
        </p:spPr>
        <p:txBody>
          <a:bodyPr>
            <a:noAutofit/>
          </a:bodyPr>
          <a:lstStyle/>
          <a:p>
            <a:pPr>
              <a:spcAft>
                <a:spcPts val="1800"/>
              </a:spcAft>
            </a:pPr>
            <a:r>
              <a:rPr lang="en-GB" sz="3000" dirty="0"/>
              <a:t>Trying one or more practice tests should help you to identify areas that  you may need to refresh or develop, e.g. ratios, fractions, percentages.</a:t>
            </a:r>
          </a:p>
          <a:p>
            <a:r>
              <a:rPr lang="en-GB" sz="3000" dirty="0"/>
              <a:t>You should also be able to identify if you work quickly enough or if you have problems with accuracy, e.g. working quickly but not checking your answers. </a:t>
            </a:r>
          </a:p>
        </p:txBody>
      </p:sp>
    </p:spTree>
    <p:extLst>
      <p:ext uri="{BB962C8B-B14F-4D97-AF65-F5344CB8AC3E}">
        <p14:creationId xmlns:p14="http://schemas.microsoft.com/office/powerpoint/2010/main" val="667327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15924-7826-46CE-8020-F15E324451E8}"/>
              </a:ext>
            </a:extLst>
          </p:cNvPr>
          <p:cNvSpPr>
            <a:spLocks noGrp="1"/>
          </p:cNvSpPr>
          <p:nvPr>
            <p:ph type="title"/>
          </p:nvPr>
        </p:nvSpPr>
        <p:spPr>
          <a:solidFill>
            <a:schemeClr val="tx2">
              <a:lumMod val="75000"/>
            </a:schemeClr>
          </a:solidFill>
        </p:spPr>
        <p:txBody>
          <a:bodyPr/>
          <a:lstStyle/>
          <a:p>
            <a:pPr marL="360000" algn="l" rtl="0" eaLnBrk="1" latinLnBrk="0" hangingPunct="1"/>
            <a:r>
              <a:rPr lang="en-GB" sz="3600" kern="1200" dirty="0">
                <a:solidFill>
                  <a:srgbClr val="FFFFFF"/>
                </a:solidFill>
                <a:effectLst/>
                <a:latin typeface="Calibri" panose="020F0502020204030204" pitchFamily="34" charset="0"/>
                <a:ea typeface="+mn-ea"/>
                <a:cs typeface="+mn-cs"/>
              </a:rPr>
              <a:t>Recruitment process</a:t>
            </a:r>
            <a:endParaRPr lang="en-GB" dirty="0">
              <a:effectLst/>
            </a:endParaRPr>
          </a:p>
        </p:txBody>
      </p:sp>
      <p:sp>
        <p:nvSpPr>
          <p:cNvPr id="3" name="Content Placeholder 2">
            <a:extLst>
              <a:ext uri="{FF2B5EF4-FFF2-40B4-BE49-F238E27FC236}">
                <a16:creationId xmlns:a16="http://schemas.microsoft.com/office/drawing/2014/main" id="{C080CD4D-DE68-4801-8A86-480521B20DB8}"/>
              </a:ext>
            </a:extLst>
          </p:cNvPr>
          <p:cNvSpPr>
            <a:spLocks noGrp="1"/>
          </p:cNvSpPr>
          <p:nvPr>
            <p:ph idx="1"/>
          </p:nvPr>
        </p:nvSpPr>
        <p:spPr>
          <a:xfrm>
            <a:off x="457200" y="1600200"/>
            <a:ext cx="8229600" cy="4800600"/>
          </a:xfrm>
        </p:spPr>
        <p:txBody>
          <a:bodyPr>
            <a:normAutofit lnSpcReduction="10000"/>
          </a:bodyPr>
          <a:lstStyle/>
          <a:p>
            <a:pPr marL="0" indent="0">
              <a:spcAft>
                <a:spcPts val="1800"/>
              </a:spcAft>
              <a:buNone/>
            </a:pPr>
            <a:r>
              <a:rPr lang="en-GB" sz="3000" dirty="0"/>
              <a:t>When applying for jobs you may come across some if not all of the following stages in the recruitment process:</a:t>
            </a:r>
          </a:p>
          <a:p>
            <a:pPr>
              <a:spcBef>
                <a:spcPts val="0"/>
              </a:spcBef>
              <a:spcAft>
                <a:spcPts val="1200"/>
              </a:spcAft>
            </a:pPr>
            <a:r>
              <a:rPr lang="en-GB" sz="3000" dirty="0"/>
              <a:t>Completion of an online application form</a:t>
            </a:r>
          </a:p>
          <a:p>
            <a:pPr>
              <a:spcBef>
                <a:spcPts val="0"/>
              </a:spcBef>
              <a:spcAft>
                <a:spcPts val="1200"/>
              </a:spcAft>
            </a:pPr>
            <a:r>
              <a:rPr lang="en-GB" sz="3000" dirty="0"/>
              <a:t>Submission of a CV and cover letter</a:t>
            </a:r>
          </a:p>
          <a:p>
            <a:pPr>
              <a:spcBef>
                <a:spcPts val="0"/>
              </a:spcBef>
              <a:spcAft>
                <a:spcPts val="1200"/>
              </a:spcAft>
            </a:pPr>
            <a:r>
              <a:rPr lang="en-GB" sz="3000" dirty="0"/>
              <a:t>Tests (assessing skills appropriate for the job)*</a:t>
            </a:r>
          </a:p>
          <a:p>
            <a:pPr>
              <a:spcBef>
                <a:spcPts val="0"/>
              </a:spcBef>
              <a:spcAft>
                <a:spcPts val="1200"/>
              </a:spcAft>
            </a:pPr>
            <a:r>
              <a:rPr lang="en-GB" sz="3000" dirty="0"/>
              <a:t>Interview (face to face, video or telephone)</a:t>
            </a:r>
          </a:p>
          <a:p>
            <a:pPr>
              <a:spcBef>
                <a:spcPts val="0"/>
              </a:spcBef>
              <a:spcAft>
                <a:spcPts val="1800"/>
              </a:spcAft>
            </a:pPr>
            <a:r>
              <a:rPr lang="en-GB" sz="3000" dirty="0"/>
              <a:t>Assessment Centre (online/virtual or actual)</a:t>
            </a:r>
          </a:p>
          <a:p>
            <a:pPr>
              <a:spcBef>
                <a:spcPts val="0"/>
              </a:spcBef>
              <a:spcAft>
                <a:spcPts val="1200"/>
              </a:spcAft>
              <a:buNone/>
            </a:pPr>
            <a:r>
              <a:rPr lang="en-GB" sz="1900" dirty="0"/>
              <a:t>* Tests can occur at any stage of the recruitment process</a:t>
            </a:r>
          </a:p>
        </p:txBody>
      </p:sp>
    </p:spTree>
    <p:extLst>
      <p:ext uri="{BB962C8B-B14F-4D97-AF65-F5344CB8AC3E}">
        <p14:creationId xmlns:p14="http://schemas.microsoft.com/office/powerpoint/2010/main" val="32535157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Preparing for tests – Address weaknesses</a:t>
            </a:r>
          </a:p>
        </p:txBody>
      </p:sp>
      <p:sp>
        <p:nvSpPr>
          <p:cNvPr id="3" name="Content Placeholder 2"/>
          <p:cNvSpPr>
            <a:spLocks noGrp="1"/>
          </p:cNvSpPr>
          <p:nvPr>
            <p:ph idx="1"/>
          </p:nvPr>
        </p:nvSpPr>
        <p:spPr/>
        <p:txBody>
          <a:bodyPr>
            <a:noAutofit/>
          </a:bodyPr>
          <a:lstStyle/>
          <a:p>
            <a:pPr marL="457200" indent="-457200">
              <a:spcAft>
                <a:spcPts val="1800"/>
              </a:spcAft>
            </a:pPr>
            <a:r>
              <a:rPr lang="en-GB" sz="3000" dirty="0"/>
              <a:t>Revise any weak areas in your maths skills. Useful resources are listed later in this presentation.</a:t>
            </a:r>
          </a:p>
          <a:p>
            <a:pPr marL="457200" indent="-457200">
              <a:spcAft>
                <a:spcPts val="1800"/>
              </a:spcAft>
            </a:pPr>
            <a:r>
              <a:rPr lang="en-GB" sz="3000" dirty="0"/>
              <a:t>Take more tests to practise improving your speed or to practise taking more care with your answers.</a:t>
            </a:r>
          </a:p>
          <a:p>
            <a:pPr marL="457200" indent="-457200">
              <a:spcAft>
                <a:spcPts val="1800"/>
              </a:spcAft>
            </a:pPr>
            <a:r>
              <a:rPr lang="en-GB" sz="3000" dirty="0"/>
              <a:t>With some tests, it is not always necessary to answer all of the questions to do well.  You just need to get enough answers correct. </a:t>
            </a:r>
          </a:p>
        </p:txBody>
      </p:sp>
    </p:spTree>
    <p:extLst>
      <p:ext uri="{BB962C8B-B14F-4D97-AF65-F5344CB8AC3E}">
        <p14:creationId xmlns:p14="http://schemas.microsoft.com/office/powerpoint/2010/main" val="22811284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Preparing for tests – Review</a:t>
            </a:r>
          </a:p>
        </p:txBody>
      </p:sp>
      <p:sp>
        <p:nvSpPr>
          <p:cNvPr id="3" name="Content Placeholder 2"/>
          <p:cNvSpPr>
            <a:spLocks noGrp="1"/>
          </p:cNvSpPr>
          <p:nvPr>
            <p:ph idx="1"/>
          </p:nvPr>
        </p:nvSpPr>
        <p:spPr/>
        <p:txBody>
          <a:bodyPr>
            <a:normAutofit/>
          </a:bodyPr>
          <a:lstStyle/>
          <a:p>
            <a:pPr marL="457200" indent="-457200">
              <a:spcAft>
                <a:spcPts val="1800"/>
              </a:spcAft>
            </a:pPr>
            <a:r>
              <a:rPr lang="en-GB" sz="3000" dirty="0"/>
              <a:t>When you have worked on your weaknesses, try a practice test again, e.g. Assessment Day, Graduates First or examples on test producers’ websites.</a:t>
            </a:r>
          </a:p>
          <a:p>
            <a:pPr marL="457200" indent="-457200"/>
            <a:r>
              <a:rPr lang="en-GB" sz="3000" dirty="0"/>
              <a:t>If you have not improved, try the previous steps again and contact your university careers service for help and advice.</a:t>
            </a:r>
          </a:p>
        </p:txBody>
      </p:sp>
    </p:spTree>
    <p:extLst>
      <p:ext uri="{BB962C8B-B14F-4D97-AF65-F5344CB8AC3E}">
        <p14:creationId xmlns:p14="http://schemas.microsoft.com/office/powerpoint/2010/main" val="16170699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Numerical Reasoning Practice Test  </a:t>
            </a:r>
          </a:p>
        </p:txBody>
      </p:sp>
      <p:sp>
        <p:nvSpPr>
          <p:cNvPr id="3" name="Content Placeholder 2"/>
          <p:cNvSpPr>
            <a:spLocks noGrp="1"/>
          </p:cNvSpPr>
          <p:nvPr>
            <p:ph idx="1"/>
          </p:nvPr>
        </p:nvSpPr>
        <p:spPr/>
        <p:txBody>
          <a:bodyPr>
            <a:normAutofit/>
          </a:bodyPr>
          <a:lstStyle/>
          <a:p>
            <a:pPr marL="0" indent="0">
              <a:spcAft>
                <a:spcPts val="1200"/>
              </a:spcAft>
              <a:buNone/>
            </a:pPr>
            <a:r>
              <a:rPr lang="en-GB" sz="3200" dirty="0">
                <a:hlinkClick r:id="rId3"/>
              </a:rPr>
              <a:t>https://www.assessmentday.co.uk/aptitudetests_numerical.htm</a:t>
            </a:r>
            <a:endParaRPr lang="en-GB" sz="3200" dirty="0"/>
          </a:p>
        </p:txBody>
      </p:sp>
    </p:spTree>
    <p:extLst>
      <p:ext uri="{BB962C8B-B14F-4D97-AF65-F5344CB8AC3E}">
        <p14:creationId xmlns:p14="http://schemas.microsoft.com/office/powerpoint/2010/main" val="42290786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Practice Tests Offered by Test Producers </a:t>
            </a:r>
          </a:p>
        </p:txBody>
      </p:sp>
      <p:sp>
        <p:nvSpPr>
          <p:cNvPr id="3" name="Content Placeholder 2"/>
          <p:cNvSpPr>
            <a:spLocks noGrp="1"/>
          </p:cNvSpPr>
          <p:nvPr>
            <p:ph idx="1"/>
          </p:nvPr>
        </p:nvSpPr>
        <p:spPr>
          <a:xfrm>
            <a:off x="457200" y="1600200"/>
            <a:ext cx="8229600" cy="4724400"/>
          </a:xfrm>
        </p:spPr>
        <p:txBody>
          <a:bodyPr>
            <a:normAutofit fontScale="70000" lnSpcReduction="20000"/>
          </a:bodyPr>
          <a:lstStyle/>
          <a:p>
            <a:pPr marL="0" indent="0">
              <a:lnSpc>
                <a:spcPct val="120000"/>
              </a:lnSpc>
              <a:spcBef>
                <a:spcPts val="0"/>
              </a:spcBef>
              <a:buNone/>
            </a:pPr>
            <a:r>
              <a:rPr lang="en-GB" dirty="0"/>
              <a:t>CEB Gartner (SHL) </a:t>
            </a:r>
          </a:p>
          <a:p>
            <a:pPr marL="0" indent="0">
              <a:lnSpc>
                <a:spcPct val="120000"/>
              </a:lnSpc>
              <a:spcBef>
                <a:spcPts val="0"/>
              </a:spcBef>
              <a:spcAft>
                <a:spcPts val="1200"/>
              </a:spcAft>
              <a:buNone/>
            </a:pPr>
            <a:r>
              <a:rPr lang="en-GB" dirty="0">
                <a:hlinkClick r:id="rId3"/>
              </a:rPr>
              <a:t>https://www.cebglobal.com/shldirect/en/practice-tests</a:t>
            </a:r>
            <a:r>
              <a:rPr lang="en-GB" dirty="0"/>
              <a:t> </a:t>
            </a:r>
          </a:p>
          <a:p>
            <a:pPr marL="0" indent="0">
              <a:lnSpc>
                <a:spcPct val="120000"/>
              </a:lnSpc>
              <a:spcBef>
                <a:spcPts val="0"/>
              </a:spcBef>
              <a:buNone/>
            </a:pPr>
            <a:r>
              <a:rPr lang="en-GB" dirty="0" err="1"/>
              <a:t>Cubiks</a:t>
            </a:r>
            <a:endParaRPr lang="en-GB" dirty="0"/>
          </a:p>
          <a:p>
            <a:pPr marL="0" indent="0">
              <a:lnSpc>
                <a:spcPct val="120000"/>
              </a:lnSpc>
              <a:spcBef>
                <a:spcPts val="0"/>
              </a:spcBef>
              <a:spcAft>
                <a:spcPts val="1200"/>
              </a:spcAft>
              <a:buNone/>
            </a:pPr>
            <a:r>
              <a:rPr lang="en-GB" dirty="0">
                <a:hlinkClick r:id="rId4"/>
              </a:rPr>
              <a:t>https://practicetests.cubiks.com/</a:t>
            </a:r>
            <a:r>
              <a:rPr lang="en-GB" dirty="0"/>
              <a:t> </a:t>
            </a:r>
          </a:p>
          <a:p>
            <a:pPr marL="0" indent="0">
              <a:lnSpc>
                <a:spcPct val="120000"/>
              </a:lnSpc>
              <a:spcBef>
                <a:spcPts val="0"/>
              </a:spcBef>
              <a:buNone/>
            </a:pPr>
            <a:r>
              <a:rPr lang="en-GB" dirty="0" err="1"/>
              <a:t>Talentlens</a:t>
            </a:r>
            <a:r>
              <a:rPr lang="en-GB" dirty="0"/>
              <a:t> (Pearson)</a:t>
            </a:r>
          </a:p>
          <a:p>
            <a:pPr marL="0" indent="0">
              <a:lnSpc>
                <a:spcPct val="120000"/>
              </a:lnSpc>
              <a:spcBef>
                <a:spcPts val="0"/>
              </a:spcBef>
              <a:spcAft>
                <a:spcPts val="1200"/>
              </a:spcAft>
              <a:buNone/>
            </a:pPr>
            <a:r>
              <a:rPr lang="en-GB" dirty="0">
                <a:hlinkClick r:id="rId5"/>
              </a:rPr>
              <a:t>https://www.talentlens.co.uk/practice-aptitude</a:t>
            </a:r>
            <a:r>
              <a:rPr lang="en-GB" dirty="0"/>
              <a:t> </a:t>
            </a:r>
          </a:p>
          <a:p>
            <a:pPr marL="0" indent="0">
              <a:lnSpc>
                <a:spcPct val="120000"/>
              </a:lnSpc>
              <a:spcBef>
                <a:spcPts val="0"/>
              </a:spcBef>
              <a:buNone/>
            </a:pPr>
            <a:r>
              <a:rPr lang="en-GB" dirty="0"/>
              <a:t>Saville Assessment</a:t>
            </a:r>
          </a:p>
          <a:p>
            <a:pPr marL="0" indent="0">
              <a:lnSpc>
                <a:spcPct val="120000"/>
              </a:lnSpc>
              <a:spcBef>
                <a:spcPts val="0"/>
              </a:spcBef>
              <a:spcAft>
                <a:spcPts val="1200"/>
              </a:spcAft>
              <a:buNone/>
            </a:pPr>
            <a:r>
              <a:rPr lang="en-GB" dirty="0">
                <a:hlinkClick r:id="rId6"/>
              </a:rPr>
              <a:t>https://www.savilleassessment.com/PracticeTests</a:t>
            </a:r>
            <a:r>
              <a:rPr lang="en-GB" dirty="0"/>
              <a:t> </a:t>
            </a:r>
          </a:p>
          <a:p>
            <a:pPr marL="0" indent="0">
              <a:lnSpc>
                <a:spcPct val="120000"/>
              </a:lnSpc>
              <a:spcBef>
                <a:spcPts val="0"/>
              </a:spcBef>
              <a:buNone/>
            </a:pPr>
            <a:r>
              <a:rPr lang="en-GB" dirty="0" err="1"/>
              <a:t>TalentQ</a:t>
            </a:r>
            <a:endParaRPr lang="en-GB" dirty="0"/>
          </a:p>
          <a:p>
            <a:pPr marL="0" indent="0">
              <a:lnSpc>
                <a:spcPct val="120000"/>
              </a:lnSpc>
              <a:spcBef>
                <a:spcPts val="0"/>
              </a:spcBef>
              <a:spcAft>
                <a:spcPts val="1200"/>
              </a:spcAft>
              <a:buNone/>
            </a:pPr>
            <a:r>
              <a:rPr lang="en-GB" dirty="0">
                <a:hlinkClick r:id="rId7"/>
              </a:rPr>
              <a:t>https://www.trytalentq.com/</a:t>
            </a:r>
            <a:r>
              <a:rPr lang="en-GB" dirty="0"/>
              <a:t> </a:t>
            </a:r>
          </a:p>
          <a:p>
            <a:pPr marL="0" indent="0">
              <a:lnSpc>
                <a:spcPct val="120000"/>
              </a:lnSpc>
              <a:spcBef>
                <a:spcPts val="0"/>
              </a:spcBef>
              <a:buNone/>
            </a:pPr>
            <a:r>
              <a:rPr lang="en-GB" dirty="0"/>
              <a:t>Capp</a:t>
            </a:r>
          </a:p>
          <a:p>
            <a:pPr marL="0" indent="0">
              <a:lnSpc>
                <a:spcPct val="120000"/>
              </a:lnSpc>
              <a:spcBef>
                <a:spcPts val="0"/>
              </a:spcBef>
              <a:spcAft>
                <a:spcPts val="1200"/>
              </a:spcAft>
              <a:buNone/>
            </a:pPr>
            <a:r>
              <a:rPr lang="en-GB" dirty="0">
                <a:hlinkClick r:id="rId8"/>
              </a:rPr>
              <a:t>http://practice.cappassessments.com/</a:t>
            </a:r>
            <a:r>
              <a:rPr lang="en-GB" dirty="0"/>
              <a:t> </a:t>
            </a:r>
          </a:p>
        </p:txBody>
      </p:sp>
      <p:sp>
        <p:nvSpPr>
          <p:cNvPr id="4" name="Rectangular Callout 3"/>
          <p:cNvSpPr/>
          <p:nvPr/>
        </p:nvSpPr>
        <p:spPr>
          <a:xfrm>
            <a:off x="6858000" y="2971800"/>
            <a:ext cx="1981200" cy="1828800"/>
          </a:xfrm>
          <a:prstGeom prst="wedgeRectCallou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You may have to register &amp; create a password before taking a practice test</a:t>
            </a:r>
          </a:p>
        </p:txBody>
      </p:sp>
    </p:spTree>
    <p:extLst>
      <p:ext uri="{BB962C8B-B14F-4D97-AF65-F5344CB8AC3E}">
        <p14:creationId xmlns:p14="http://schemas.microsoft.com/office/powerpoint/2010/main" val="38001040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Help with improving your maths skills</a:t>
            </a:r>
          </a:p>
        </p:txBody>
      </p:sp>
      <p:sp>
        <p:nvSpPr>
          <p:cNvPr id="3" name="Content Placeholder 2"/>
          <p:cNvSpPr>
            <a:spLocks noGrp="1"/>
          </p:cNvSpPr>
          <p:nvPr>
            <p:ph idx="1"/>
          </p:nvPr>
        </p:nvSpPr>
        <p:spPr/>
        <p:txBody>
          <a:bodyPr>
            <a:normAutofit/>
          </a:bodyPr>
          <a:lstStyle/>
          <a:p>
            <a:pPr>
              <a:spcAft>
                <a:spcPts val="1800"/>
              </a:spcAft>
            </a:pPr>
            <a:r>
              <a:rPr lang="en-GB" sz="3200" dirty="0"/>
              <a:t>Find out if your university has a maths support service</a:t>
            </a:r>
          </a:p>
          <a:p>
            <a:r>
              <a:rPr lang="en-GB" sz="3200" dirty="0"/>
              <a:t>Online courses and resources, e.g.</a:t>
            </a:r>
          </a:p>
          <a:p>
            <a:pPr marL="0" indent="0">
              <a:buNone/>
            </a:pPr>
            <a:r>
              <a:rPr lang="en-GB" dirty="0">
                <a:hlinkClick r:id="rId2"/>
              </a:rPr>
              <a:t>https://www.futurelearn.com/courses/numeracy-skills</a:t>
            </a:r>
            <a:r>
              <a:rPr lang="en-GB" dirty="0"/>
              <a:t> </a:t>
            </a:r>
          </a:p>
        </p:txBody>
      </p:sp>
    </p:spTree>
    <p:extLst>
      <p:ext uri="{BB962C8B-B14F-4D97-AF65-F5344CB8AC3E}">
        <p14:creationId xmlns:p14="http://schemas.microsoft.com/office/powerpoint/2010/main" val="39991983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Online help with improving your Maths skills</a:t>
            </a:r>
          </a:p>
        </p:txBody>
      </p:sp>
      <p:sp>
        <p:nvSpPr>
          <p:cNvPr id="3" name="Content Placeholder 2"/>
          <p:cNvSpPr>
            <a:spLocks noGrp="1"/>
          </p:cNvSpPr>
          <p:nvPr>
            <p:ph idx="1"/>
          </p:nvPr>
        </p:nvSpPr>
        <p:spPr/>
        <p:txBody>
          <a:bodyPr>
            <a:normAutofit/>
          </a:bodyPr>
          <a:lstStyle/>
          <a:p>
            <a:pPr marL="0" indent="0">
              <a:spcAft>
                <a:spcPts val="1200"/>
              </a:spcAft>
              <a:buNone/>
            </a:pPr>
            <a:r>
              <a:rPr lang="en-GB" sz="2400" dirty="0">
                <a:hlinkClick r:id="rId2"/>
              </a:rPr>
              <a:t>http://www.mathcentre.ac.uk/</a:t>
            </a:r>
            <a:endParaRPr lang="en-GB" sz="2400" dirty="0"/>
          </a:p>
          <a:p>
            <a:pPr marL="0" indent="0">
              <a:spcAft>
                <a:spcPts val="1200"/>
              </a:spcAft>
              <a:buNone/>
            </a:pPr>
            <a:r>
              <a:rPr lang="en-GB" sz="2400" dirty="0">
                <a:hlinkClick r:id="rId3"/>
              </a:rPr>
              <a:t>http://www.statstutor.ac.uk/</a:t>
            </a:r>
            <a:endParaRPr lang="en-GB" sz="2400" dirty="0"/>
          </a:p>
          <a:p>
            <a:pPr marL="0" indent="0">
              <a:spcAft>
                <a:spcPts val="1200"/>
              </a:spcAft>
              <a:buNone/>
            </a:pPr>
            <a:r>
              <a:rPr lang="en-GB" sz="2400" dirty="0">
                <a:hlinkClick r:id="rId4"/>
              </a:rPr>
              <a:t>https://www.khanacademy.org/</a:t>
            </a:r>
            <a:r>
              <a:rPr lang="en-GB" sz="2400" dirty="0"/>
              <a:t> </a:t>
            </a:r>
          </a:p>
          <a:p>
            <a:pPr marL="0" indent="0">
              <a:spcAft>
                <a:spcPts val="1200"/>
              </a:spcAft>
              <a:buNone/>
            </a:pPr>
            <a:r>
              <a:rPr lang="en-GB" sz="2400" u="sng" dirty="0">
                <a:hlinkClick r:id="rId5"/>
              </a:rPr>
              <a:t>http://www.mathcentre.ac.uk:8081/mathseg/</a:t>
            </a:r>
            <a:r>
              <a:rPr lang="en-GB" sz="2400" u="sng" dirty="0"/>
              <a:t> </a:t>
            </a:r>
          </a:p>
          <a:p>
            <a:pPr marL="0" indent="0">
              <a:spcAft>
                <a:spcPts val="1200"/>
              </a:spcAft>
              <a:buNone/>
            </a:pPr>
            <a:r>
              <a:rPr lang="en-GB" sz="2400" dirty="0">
                <a:hlinkClick r:id="rId6"/>
              </a:rPr>
              <a:t>http://www.wolframalpha.com/</a:t>
            </a:r>
            <a:endParaRPr lang="en-GB" sz="2400" dirty="0"/>
          </a:p>
          <a:p>
            <a:pPr marL="0" indent="0">
              <a:spcAft>
                <a:spcPts val="1200"/>
              </a:spcAft>
              <a:buNone/>
            </a:pPr>
            <a:r>
              <a:rPr lang="en-GB" sz="2400" dirty="0">
                <a:hlinkClick r:id="rId7"/>
              </a:rPr>
              <a:t>https://www.intmath.com/</a:t>
            </a:r>
            <a:r>
              <a:rPr lang="en-GB" sz="2400" dirty="0"/>
              <a:t> </a:t>
            </a:r>
          </a:p>
          <a:p>
            <a:pPr marL="0" indent="0">
              <a:spcAft>
                <a:spcPts val="1200"/>
              </a:spcAft>
              <a:buNone/>
            </a:pPr>
            <a:r>
              <a:rPr lang="en-GB" sz="2400" dirty="0">
                <a:hlinkClick r:id="rId8"/>
              </a:rPr>
              <a:t>http://www.cse.salford.ac.uk/physics/gsmcdonald/hFLAPM.php</a:t>
            </a:r>
            <a:r>
              <a:rPr lang="en-GB" sz="2400" dirty="0"/>
              <a:t> </a:t>
            </a:r>
          </a:p>
        </p:txBody>
      </p:sp>
    </p:spTree>
    <p:extLst>
      <p:ext uri="{BB962C8B-B14F-4D97-AF65-F5344CB8AC3E}">
        <p14:creationId xmlns:p14="http://schemas.microsoft.com/office/powerpoint/2010/main" val="29946289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Help with  understanding tests</a:t>
            </a:r>
          </a:p>
        </p:txBody>
      </p:sp>
      <p:sp>
        <p:nvSpPr>
          <p:cNvPr id="3" name="Content Placeholder 2"/>
          <p:cNvSpPr>
            <a:spLocks noGrp="1"/>
          </p:cNvSpPr>
          <p:nvPr>
            <p:ph idx="1"/>
          </p:nvPr>
        </p:nvSpPr>
        <p:spPr/>
        <p:txBody>
          <a:bodyPr>
            <a:normAutofit fontScale="92500" lnSpcReduction="20000"/>
          </a:bodyPr>
          <a:lstStyle/>
          <a:p>
            <a:pPr marL="0" indent="0">
              <a:spcAft>
                <a:spcPts val="1800"/>
              </a:spcAft>
              <a:buNone/>
            </a:pPr>
            <a:r>
              <a:rPr lang="en-GB" sz="3200" dirty="0"/>
              <a:t>Ask your university careers service what help and support you can get. They may offer some or all of the following:</a:t>
            </a:r>
          </a:p>
          <a:p>
            <a:pPr>
              <a:spcAft>
                <a:spcPts val="600"/>
              </a:spcAft>
            </a:pPr>
            <a:r>
              <a:rPr lang="en-GB" sz="3200" dirty="0"/>
              <a:t>Information about taking tests on their websites</a:t>
            </a:r>
          </a:p>
          <a:p>
            <a:pPr>
              <a:spcAft>
                <a:spcPts val="600"/>
              </a:spcAft>
            </a:pPr>
            <a:r>
              <a:rPr lang="en-GB" sz="3200" dirty="0"/>
              <a:t>Opportunities to practise tests and receive feedback</a:t>
            </a:r>
          </a:p>
          <a:p>
            <a:pPr>
              <a:spcAft>
                <a:spcPts val="600"/>
              </a:spcAft>
            </a:pPr>
            <a:r>
              <a:rPr lang="en-GB" sz="3200" dirty="0"/>
              <a:t>Discussion with an adviser to address your concerns </a:t>
            </a:r>
          </a:p>
          <a:p>
            <a:pPr>
              <a:spcAft>
                <a:spcPts val="600"/>
              </a:spcAft>
            </a:pPr>
            <a:r>
              <a:rPr lang="en-GB" sz="3200" dirty="0"/>
              <a:t>Links to websites with practice tests</a:t>
            </a:r>
          </a:p>
        </p:txBody>
      </p:sp>
    </p:spTree>
    <p:extLst>
      <p:ext uri="{BB962C8B-B14F-4D97-AF65-F5344CB8AC3E}">
        <p14:creationId xmlns:p14="http://schemas.microsoft.com/office/powerpoint/2010/main" val="27390201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FFFFFF"/>
                </a:solidFill>
                <a:latin typeface="Calibri" panose="020F0502020204030204" pitchFamily="34" charset="0"/>
              </a:rPr>
              <a:t>Thank you</a:t>
            </a:r>
            <a:endParaRPr lang="en-GB" dirty="0"/>
          </a:p>
        </p:txBody>
      </p:sp>
      <p:sp>
        <p:nvSpPr>
          <p:cNvPr id="3" name="Content Placeholder 2"/>
          <p:cNvSpPr>
            <a:spLocks noGrp="1"/>
          </p:cNvSpPr>
          <p:nvPr>
            <p:ph idx="1"/>
          </p:nvPr>
        </p:nvSpPr>
        <p:spPr/>
        <p:txBody>
          <a:bodyPr/>
          <a:lstStyle/>
          <a:p>
            <a:pPr marL="0" lvl="0" indent="0">
              <a:spcBef>
                <a:spcPts val="0"/>
              </a:spcBef>
              <a:buNone/>
            </a:pPr>
            <a:r>
              <a:rPr lang="en-GB" sz="6000" dirty="0">
                <a:solidFill>
                  <a:srgbClr val="1F497D">
                    <a:lumMod val="75000"/>
                  </a:srgbClr>
                </a:solidFill>
              </a:rPr>
              <a:t>Any questions </a:t>
            </a:r>
            <a:r>
              <a:rPr lang="en-GB" sz="9600" dirty="0">
                <a:solidFill>
                  <a:srgbClr val="1F497D">
                    <a:lumMod val="75000"/>
                  </a:srgbClr>
                </a:solidFill>
              </a:rPr>
              <a:t>?</a:t>
            </a:r>
            <a:r>
              <a:rPr lang="en-GB" sz="16600" dirty="0">
                <a:solidFill>
                  <a:srgbClr val="1F497D">
                    <a:lumMod val="75000"/>
                  </a:srgbClr>
                </a:solidFill>
              </a:rPr>
              <a:t>?</a:t>
            </a:r>
            <a:r>
              <a:rPr lang="en-GB" sz="23900" dirty="0">
                <a:solidFill>
                  <a:srgbClr val="1F497D">
                    <a:lumMod val="75000"/>
                  </a:srgbClr>
                </a:solidFill>
              </a:rPr>
              <a:t>?</a:t>
            </a:r>
          </a:p>
          <a:p>
            <a:pPr marL="0" lvl="0" indent="0">
              <a:spcBef>
                <a:spcPts val="0"/>
              </a:spcBef>
              <a:buNone/>
            </a:pPr>
            <a:endParaRPr lang="en-GB" sz="1050" dirty="0">
              <a:solidFill>
                <a:srgbClr val="1F497D">
                  <a:lumMod val="75000"/>
                </a:srgbClr>
              </a:solidFill>
            </a:endParaRPr>
          </a:p>
          <a:p>
            <a:endParaRPr lang="en-GB" dirty="0"/>
          </a:p>
          <a:p>
            <a:pPr marL="0" indent="0">
              <a:buNone/>
            </a:pPr>
            <a:endParaRPr lang="en-GB" dirty="0"/>
          </a:p>
        </p:txBody>
      </p:sp>
    </p:spTree>
    <p:extLst>
      <p:ext uri="{BB962C8B-B14F-4D97-AF65-F5344CB8AC3E}">
        <p14:creationId xmlns:p14="http://schemas.microsoft.com/office/powerpoint/2010/main" val="836066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3952993-88F9-46F6-BAF4-D345E2A786D8}"/>
              </a:ext>
            </a:extLst>
          </p:cNvPr>
          <p:cNvSpPr>
            <a:spLocks noGrp="1"/>
          </p:cNvSpPr>
          <p:nvPr>
            <p:ph type="title"/>
          </p:nvPr>
        </p:nvSpPr>
        <p:spPr>
          <a:solidFill>
            <a:schemeClr val="tx2">
              <a:lumMod val="75000"/>
            </a:schemeClr>
          </a:solidFill>
        </p:spPr>
        <p:txBody>
          <a:bodyPr/>
          <a:lstStyle/>
          <a:p>
            <a:r>
              <a:rPr lang="en-GB" dirty="0"/>
              <a:t>Common assessment tools</a:t>
            </a:r>
          </a:p>
        </p:txBody>
      </p:sp>
      <p:sp>
        <p:nvSpPr>
          <p:cNvPr id="4" name="Content Placeholder 3">
            <a:extLst>
              <a:ext uri="{FF2B5EF4-FFF2-40B4-BE49-F238E27FC236}">
                <a16:creationId xmlns:a16="http://schemas.microsoft.com/office/drawing/2014/main" id="{753C2CC8-1451-4B31-BED0-04284245AD7D}"/>
              </a:ext>
            </a:extLst>
          </p:cNvPr>
          <p:cNvSpPr>
            <a:spLocks noGrp="1"/>
          </p:cNvSpPr>
          <p:nvPr>
            <p:ph idx="1"/>
          </p:nvPr>
        </p:nvSpPr>
        <p:spPr/>
        <p:txBody>
          <a:bodyPr>
            <a:normAutofit/>
          </a:bodyPr>
          <a:lstStyle/>
          <a:p>
            <a:pPr marL="0" indent="0">
              <a:spcBef>
                <a:spcPts val="0"/>
              </a:spcBef>
              <a:spcAft>
                <a:spcPts val="600"/>
              </a:spcAft>
            </a:pPr>
            <a:r>
              <a:rPr lang="en-GB" sz="2600" dirty="0"/>
              <a:t> </a:t>
            </a:r>
            <a:r>
              <a:rPr lang="en-GB" sz="3200" dirty="0"/>
              <a:t>Ability or Aptitude Test </a:t>
            </a:r>
          </a:p>
          <a:p>
            <a:pPr marL="0" indent="-457200">
              <a:spcBef>
                <a:spcPts val="0"/>
              </a:spcBef>
              <a:spcAft>
                <a:spcPts val="1800"/>
              </a:spcAft>
              <a:buNone/>
            </a:pPr>
            <a:r>
              <a:rPr lang="en-GB" sz="2600" dirty="0"/>
              <a:t>	Including numerical reasoning, verbal reasoning, 	non-verbal reasoning</a:t>
            </a:r>
          </a:p>
          <a:p>
            <a:pPr marL="0" indent="0">
              <a:spcBef>
                <a:spcPts val="0"/>
              </a:spcBef>
              <a:spcAft>
                <a:spcPts val="600"/>
              </a:spcAft>
            </a:pPr>
            <a:r>
              <a:rPr lang="en-GB" sz="2600" dirty="0"/>
              <a:t> </a:t>
            </a:r>
            <a:r>
              <a:rPr lang="en-GB" sz="3200" dirty="0"/>
              <a:t>Personality Questionnaire </a:t>
            </a:r>
          </a:p>
          <a:p>
            <a:pPr marL="0" indent="0">
              <a:spcBef>
                <a:spcPts val="0"/>
              </a:spcBef>
              <a:spcAft>
                <a:spcPts val="1800"/>
              </a:spcAft>
              <a:buNone/>
            </a:pPr>
            <a:r>
              <a:rPr lang="en-GB" sz="2600" dirty="0"/>
              <a:t>	Less commonly used in recruitment</a:t>
            </a:r>
          </a:p>
          <a:p>
            <a:pPr marL="0" indent="0">
              <a:spcBef>
                <a:spcPts val="0"/>
              </a:spcBef>
              <a:spcAft>
                <a:spcPts val="600"/>
              </a:spcAft>
            </a:pPr>
            <a:r>
              <a:rPr lang="en-GB" sz="2600" dirty="0"/>
              <a:t> </a:t>
            </a:r>
            <a:r>
              <a:rPr lang="en-GB" sz="3200" dirty="0"/>
              <a:t>Situational Judgement Test (SJT)</a:t>
            </a:r>
          </a:p>
          <a:p>
            <a:pPr marL="0" indent="0">
              <a:spcBef>
                <a:spcPts val="0"/>
              </a:spcBef>
              <a:spcAft>
                <a:spcPts val="1800"/>
              </a:spcAft>
              <a:buNone/>
            </a:pPr>
            <a:r>
              <a:rPr lang="en-GB" sz="2600" dirty="0"/>
              <a:t>	Usually designed specifically for the needs of the job</a:t>
            </a:r>
          </a:p>
        </p:txBody>
      </p:sp>
    </p:spTree>
    <p:extLst>
      <p:ext uri="{BB962C8B-B14F-4D97-AF65-F5344CB8AC3E}">
        <p14:creationId xmlns:p14="http://schemas.microsoft.com/office/powerpoint/2010/main" val="1992116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5EBB6-FF9C-43B4-813F-5B219BD1EE5E}"/>
              </a:ext>
            </a:extLst>
          </p:cNvPr>
          <p:cNvSpPr>
            <a:spLocks noGrp="1"/>
          </p:cNvSpPr>
          <p:nvPr>
            <p:ph type="title"/>
          </p:nvPr>
        </p:nvSpPr>
        <p:spPr>
          <a:solidFill>
            <a:schemeClr val="tx2">
              <a:lumMod val="75000"/>
            </a:schemeClr>
          </a:solidFill>
        </p:spPr>
        <p:txBody>
          <a:bodyPr/>
          <a:lstStyle/>
          <a:p>
            <a:r>
              <a:rPr lang="en-GB" dirty="0"/>
              <a:t>Current innovations in recruitment</a:t>
            </a:r>
          </a:p>
        </p:txBody>
      </p:sp>
      <p:sp>
        <p:nvSpPr>
          <p:cNvPr id="3" name="Content Placeholder 2">
            <a:extLst>
              <a:ext uri="{FF2B5EF4-FFF2-40B4-BE49-F238E27FC236}">
                <a16:creationId xmlns:a16="http://schemas.microsoft.com/office/drawing/2014/main" id="{2EE57F49-A075-43A2-AA8B-DC8868E0470F}"/>
              </a:ext>
            </a:extLst>
          </p:cNvPr>
          <p:cNvSpPr>
            <a:spLocks noGrp="1"/>
          </p:cNvSpPr>
          <p:nvPr>
            <p:ph idx="1"/>
          </p:nvPr>
        </p:nvSpPr>
        <p:spPr/>
        <p:txBody>
          <a:bodyPr>
            <a:normAutofit/>
          </a:bodyPr>
          <a:lstStyle/>
          <a:p>
            <a:pPr marL="0" indent="0">
              <a:lnSpc>
                <a:spcPct val="90000"/>
              </a:lnSpc>
              <a:spcAft>
                <a:spcPts val="1800"/>
              </a:spcAft>
              <a:buNone/>
            </a:pPr>
            <a:r>
              <a:rPr lang="en-GB" dirty="0"/>
              <a:t>Some of the large organisations in the UK that recruit students and graduates to internships, placements or graduate schemes are using new methods of assessment during selection e.g.</a:t>
            </a:r>
          </a:p>
          <a:p>
            <a:pPr>
              <a:lnSpc>
                <a:spcPct val="90000"/>
              </a:lnSpc>
              <a:spcBef>
                <a:spcPts val="0"/>
              </a:spcBef>
              <a:spcAft>
                <a:spcPts val="1200"/>
              </a:spcAft>
            </a:pPr>
            <a:r>
              <a:rPr lang="en-GB" dirty="0"/>
              <a:t>Online games &amp; videos mirroring typical work scenarios &amp; requiring decisions. </a:t>
            </a:r>
            <a:r>
              <a:rPr lang="en-GB" i="1" dirty="0"/>
              <a:t>These may include maths calculations.</a:t>
            </a:r>
          </a:p>
          <a:p>
            <a:pPr>
              <a:lnSpc>
                <a:spcPct val="90000"/>
              </a:lnSpc>
              <a:spcBef>
                <a:spcPts val="0"/>
              </a:spcBef>
              <a:spcAft>
                <a:spcPts val="1200"/>
              </a:spcAft>
            </a:pPr>
            <a:r>
              <a:rPr lang="en-GB" dirty="0"/>
              <a:t>Video interviews recorded online by the applicants &amp; reviewed by the recruiter.</a:t>
            </a:r>
          </a:p>
        </p:txBody>
      </p:sp>
    </p:spTree>
    <p:extLst>
      <p:ext uri="{BB962C8B-B14F-4D97-AF65-F5344CB8AC3E}">
        <p14:creationId xmlns:p14="http://schemas.microsoft.com/office/powerpoint/2010/main" val="338192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D45D1-26CD-4AC3-9C7E-2E870FE4451C}"/>
              </a:ext>
            </a:extLst>
          </p:cNvPr>
          <p:cNvSpPr>
            <a:spLocks noGrp="1"/>
          </p:cNvSpPr>
          <p:nvPr>
            <p:ph type="title"/>
          </p:nvPr>
        </p:nvSpPr>
        <p:spPr>
          <a:solidFill>
            <a:schemeClr val="tx2">
              <a:lumMod val="75000"/>
            </a:schemeClr>
          </a:solidFill>
        </p:spPr>
        <p:txBody>
          <a:bodyPr/>
          <a:lstStyle/>
          <a:p>
            <a:r>
              <a:rPr lang="en-GB" dirty="0"/>
              <a:t>Ability Tests</a:t>
            </a:r>
          </a:p>
        </p:txBody>
      </p:sp>
      <p:sp>
        <p:nvSpPr>
          <p:cNvPr id="3" name="Content Placeholder 2">
            <a:extLst>
              <a:ext uri="{FF2B5EF4-FFF2-40B4-BE49-F238E27FC236}">
                <a16:creationId xmlns:a16="http://schemas.microsoft.com/office/drawing/2014/main" id="{CE6FD96E-87D0-442A-9187-FDB8425FE22C}"/>
              </a:ext>
            </a:extLst>
          </p:cNvPr>
          <p:cNvSpPr>
            <a:spLocks noGrp="1"/>
          </p:cNvSpPr>
          <p:nvPr>
            <p:ph idx="1"/>
          </p:nvPr>
        </p:nvSpPr>
        <p:spPr>
          <a:xfrm>
            <a:off x="457200" y="1600200"/>
            <a:ext cx="8153400" cy="4525963"/>
          </a:xfrm>
        </p:spPr>
        <p:txBody>
          <a:bodyPr>
            <a:noAutofit/>
          </a:bodyPr>
          <a:lstStyle/>
          <a:p>
            <a:pPr marL="457200" indent="-457200">
              <a:spcBef>
                <a:spcPts val="0"/>
              </a:spcBef>
              <a:spcAft>
                <a:spcPts val="1800"/>
              </a:spcAft>
            </a:pPr>
            <a:r>
              <a:rPr lang="en-GB" sz="3000" dirty="0"/>
              <a:t>Measure a specific ability or abilities required for a job</a:t>
            </a:r>
          </a:p>
          <a:p>
            <a:pPr marL="457200" indent="-457200">
              <a:spcBef>
                <a:spcPts val="0"/>
              </a:spcBef>
              <a:spcAft>
                <a:spcPts val="1800"/>
              </a:spcAft>
            </a:pPr>
            <a:r>
              <a:rPr lang="en-GB" sz="3000" dirty="0"/>
              <a:t>Often bought from specialist companies</a:t>
            </a:r>
          </a:p>
          <a:p>
            <a:pPr>
              <a:spcBef>
                <a:spcPts val="0"/>
              </a:spcBef>
            </a:pPr>
            <a:endParaRPr lang="en-GB" sz="3000" i="1" dirty="0"/>
          </a:p>
          <a:p>
            <a:pPr marL="0" indent="0">
              <a:spcBef>
                <a:spcPts val="0"/>
              </a:spcBef>
              <a:buNone/>
            </a:pPr>
            <a:r>
              <a:rPr lang="en-GB" sz="3000" i="1" dirty="0"/>
              <a:t>Examples:</a:t>
            </a:r>
          </a:p>
          <a:p>
            <a:pPr marL="457200" indent="-457200">
              <a:spcBef>
                <a:spcPts val="0"/>
              </a:spcBef>
            </a:pPr>
            <a:r>
              <a:rPr lang="en-GB" sz="3000" dirty="0"/>
              <a:t>numerical reasoning</a:t>
            </a:r>
          </a:p>
          <a:p>
            <a:pPr marL="457200" indent="-457200">
              <a:spcBef>
                <a:spcPts val="0"/>
              </a:spcBef>
            </a:pPr>
            <a:r>
              <a:rPr lang="en-GB" sz="3000" dirty="0"/>
              <a:t>verbal reasoning</a:t>
            </a:r>
          </a:p>
          <a:p>
            <a:pPr marL="457200" indent="-457200">
              <a:spcBef>
                <a:spcPts val="0"/>
              </a:spcBef>
            </a:pPr>
            <a:r>
              <a:rPr lang="en-GB" sz="3000" dirty="0"/>
              <a:t>non-verbal reasoning </a:t>
            </a:r>
            <a:r>
              <a:rPr lang="en-GB" sz="2200" dirty="0"/>
              <a:t>(diagrammatical, inductive, logical)</a:t>
            </a:r>
          </a:p>
          <a:p>
            <a:pPr marL="457200" indent="-457200">
              <a:spcBef>
                <a:spcPts val="0"/>
              </a:spcBef>
            </a:pPr>
            <a:r>
              <a:rPr lang="en-GB" sz="3000" dirty="0"/>
              <a:t>critical thinking</a:t>
            </a:r>
          </a:p>
        </p:txBody>
      </p:sp>
    </p:spTree>
    <p:extLst>
      <p:ext uri="{BB962C8B-B14F-4D97-AF65-F5344CB8AC3E}">
        <p14:creationId xmlns:p14="http://schemas.microsoft.com/office/powerpoint/2010/main" val="1989861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33BF4-5CF3-4E59-8B6C-EEE9E4C66F4E}"/>
              </a:ext>
            </a:extLst>
          </p:cNvPr>
          <p:cNvSpPr>
            <a:spLocks noGrp="1"/>
          </p:cNvSpPr>
          <p:nvPr>
            <p:ph type="title"/>
          </p:nvPr>
        </p:nvSpPr>
        <p:spPr>
          <a:solidFill>
            <a:schemeClr val="tx2">
              <a:lumMod val="75000"/>
            </a:schemeClr>
          </a:solidFill>
        </p:spPr>
        <p:txBody>
          <a:bodyPr/>
          <a:lstStyle/>
          <a:p>
            <a:r>
              <a:rPr lang="en-GB" dirty="0"/>
              <a:t>Numerical Reasoning Tests</a:t>
            </a:r>
          </a:p>
        </p:txBody>
      </p:sp>
      <p:sp>
        <p:nvSpPr>
          <p:cNvPr id="3" name="Content Placeholder 2">
            <a:extLst>
              <a:ext uri="{FF2B5EF4-FFF2-40B4-BE49-F238E27FC236}">
                <a16:creationId xmlns:a16="http://schemas.microsoft.com/office/drawing/2014/main" id="{85216E1A-1CF2-47F1-B22B-7476E1E3EABB}"/>
              </a:ext>
            </a:extLst>
          </p:cNvPr>
          <p:cNvSpPr>
            <a:spLocks noGrp="1"/>
          </p:cNvSpPr>
          <p:nvPr>
            <p:ph idx="1"/>
          </p:nvPr>
        </p:nvSpPr>
        <p:spPr/>
        <p:txBody>
          <a:bodyPr>
            <a:normAutofit fontScale="92500"/>
          </a:bodyPr>
          <a:lstStyle/>
          <a:p>
            <a:pPr marL="457200" indent="-457200">
              <a:spcAft>
                <a:spcPts val="1200"/>
              </a:spcAft>
            </a:pPr>
            <a:r>
              <a:rPr lang="en-GB" sz="3000" dirty="0"/>
              <a:t>These tests are usually online and have a time limit.</a:t>
            </a:r>
          </a:p>
          <a:p>
            <a:pPr marL="457200" indent="-457200">
              <a:spcAft>
                <a:spcPts val="1200"/>
              </a:spcAft>
            </a:pPr>
            <a:r>
              <a:rPr lang="en-GB" sz="3000" dirty="0"/>
              <a:t>Some numerical tests do not have a time limit for the test as a whole, but each question is timed, e.g. </a:t>
            </a:r>
            <a:r>
              <a:rPr lang="en-GB" sz="3000" dirty="0">
                <a:hlinkClick r:id="rId3"/>
              </a:rPr>
              <a:t>https://www.trytalentq.com/</a:t>
            </a:r>
            <a:r>
              <a:rPr lang="en-GB" sz="3000" dirty="0"/>
              <a:t> </a:t>
            </a:r>
          </a:p>
          <a:p>
            <a:pPr marL="457200" indent="-457200">
              <a:spcAft>
                <a:spcPts val="1200"/>
              </a:spcAft>
            </a:pPr>
            <a:r>
              <a:rPr lang="en-GB" sz="3000" dirty="0"/>
              <a:t>Maths skills tested may include calculation of percentages, fractions and ratios </a:t>
            </a:r>
          </a:p>
          <a:p>
            <a:pPr marL="457200" indent="-457200">
              <a:spcAft>
                <a:spcPts val="1200"/>
              </a:spcAft>
            </a:pPr>
            <a:r>
              <a:rPr lang="en-GB" sz="3000" dirty="0"/>
              <a:t>Questions in numerical reasoning tests often require interpretation of data in tables or graphs  </a:t>
            </a:r>
          </a:p>
        </p:txBody>
      </p:sp>
    </p:spTree>
    <p:extLst>
      <p:ext uri="{BB962C8B-B14F-4D97-AF65-F5344CB8AC3E}">
        <p14:creationId xmlns:p14="http://schemas.microsoft.com/office/powerpoint/2010/main" val="14853317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33BF4-5CF3-4E59-8B6C-EEE9E4C66F4E}"/>
              </a:ext>
            </a:extLst>
          </p:cNvPr>
          <p:cNvSpPr>
            <a:spLocks noGrp="1"/>
          </p:cNvSpPr>
          <p:nvPr>
            <p:ph type="title"/>
          </p:nvPr>
        </p:nvSpPr>
        <p:spPr>
          <a:solidFill>
            <a:schemeClr val="tx2">
              <a:lumMod val="75000"/>
            </a:schemeClr>
          </a:solidFill>
        </p:spPr>
        <p:txBody>
          <a:bodyPr/>
          <a:lstStyle/>
          <a:p>
            <a:r>
              <a:rPr lang="en-GB" dirty="0"/>
              <a:t>Numerical Reasoning Practice Questions</a:t>
            </a:r>
          </a:p>
        </p:txBody>
      </p:sp>
      <p:sp>
        <p:nvSpPr>
          <p:cNvPr id="3" name="Content Placeholder 2">
            <a:extLst>
              <a:ext uri="{FF2B5EF4-FFF2-40B4-BE49-F238E27FC236}">
                <a16:creationId xmlns:a16="http://schemas.microsoft.com/office/drawing/2014/main" id="{85216E1A-1CF2-47F1-B22B-7476E1E3EABB}"/>
              </a:ext>
            </a:extLst>
          </p:cNvPr>
          <p:cNvSpPr>
            <a:spLocks noGrp="1"/>
          </p:cNvSpPr>
          <p:nvPr>
            <p:ph idx="1"/>
          </p:nvPr>
        </p:nvSpPr>
        <p:spPr>
          <a:xfrm>
            <a:off x="457200" y="1600200"/>
            <a:ext cx="8382000" cy="4525963"/>
          </a:xfrm>
        </p:spPr>
        <p:txBody>
          <a:bodyPr>
            <a:noAutofit/>
          </a:bodyPr>
          <a:lstStyle/>
          <a:p>
            <a:pPr marL="457200" indent="-457200">
              <a:spcAft>
                <a:spcPts val="1800"/>
              </a:spcAft>
            </a:pPr>
            <a:r>
              <a:rPr lang="en-GB" sz="2900" dirty="0"/>
              <a:t>The examples on the following slides have been taken, with permission, from a practice test on the Assessment Day website </a:t>
            </a:r>
            <a:r>
              <a:rPr lang="en-GB" sz="2900" dirty="0">
                <a:hlinkClick r:id="rId3"/>
              </a:rPr>
              <a:t>www.assessmentday.co.uk</a:t>
            </a:r>
            <a:r>
              <a:rPr lang="en-GB" sz="2900" dirty="0"/>
              <a:t> </a:t>
            </a:r>
          </a:p>
          <a:p>
            <a:pPr marL="457200" indent="-457200">
              <a:spcAft>
                <a:spcPts val="600"/>
              </a:spcAft>
            </a:pPr>
            <a:r>
              <a:rPr lang="en-GB" sz="2900" dirty="0"/>
              <a:t>They are typical of many numerical reasoning tests:</a:t>
            </a:r>
          </a:p>
          <a:p>
            <a:pPr lvl="1">
              <a:spcAft>
                <a:spcPts val="600"/>
              </a:spcAft>
            </a:pPr>
            <a:r>
              <a:rPr lang="en-GB" sz="2800" dirty="0"/>
              <a:t>providing information in different formats</a:t>
            </a:r>
          </a:p>
          <a:p>
            <a:pPr lvl="1">
              <a:spcAft>
                <a:spcPts val="1800"/>
              </a:spcAft>
            </a:pPr>
            <a:r>
              <a:rPr lang="en-GB" sz="2800" dirty="0"/>
              <a:t>multiple choice answers</a:t>
            </a:r>
          </a:p>
          <a:p>
            <a:pPr>
              <a:spcAft>
                <a:spcPts val="1800"/>
              </a:spcAft>
            </a:pPr>
            <a:endParaRPr lang="en-GB" sz="3200" dirty="0"/>
          </a:p>
        </p:txBody>
      </p:sp>
    </p:spTree>
    <p:extLst>
      <p:ext uri="{BB962C8B-B14F-4D97-AF65-F5344CB8AC3E}">
        <p14:creationId xmlns:p14="http://schemas.microsoft.com/office/powerpoint/2010/main" val="24752912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989013"/>
          </a:xfrm>
        </p:spPr>
        <p:txBody>
          <a:bodyPr>
            <a:normAutofit fontScale="90000"/>
          </a:bodyPr>
          <a:lstStyle/>
          <a:p>
            <a:pPr>
              <a:spcBef>
                <a:spcPts val="1200"/>
              </a:spcBef>
              <a:spcAft>
                <a:spcPts val="1200"/>
              </a:spcAft>
            </a:pPr>
            <a:r>
              <a:rPr lang="en-GB" dirty="0"/>
              <a:t>Which share had the largest difference between highest and lowest price over the last 12 months?</a:t>
            </a:r>
          </a:p>
        </p:txBody>
      </p:sp>
      <mc:AlternateContent xmlns:mc="http://schemas.openxmlformats.org/markup-compatibility/2006" xmlns:a14="http://schemas.microsoft.com/office/drawing/2010/main">
        <mc:Choice Requires="a14">
          <p:graphicFrame>
            <p:nvGraphicFramePr>
              <p:cNvPr id="7" name="Table 6"/>
              <p:cNvGraphicFramePr>
                <a:graphicFrameLocks noGrp="1"/>
              </p:cNvGraphicFramePr>
              <p:nvPr>
                <p:extLst>
                  <p:ext uri="{D42A27DB-BD31-4B8C-83A1-F6EECF244321}">
                    <p14:modId xmlns:p14="http://schemas.microsoft.com/office/powerpoint/2010/main" val="259873039"/>
                  </p:ext>
                </p:extLst>
              </p:nvPr>
            </p:nvGraphicFramePr>
            <p:xfrm>
              <a:off x="685800" y="1447800"/>
              <a:ext cx="7772400" cy="2514600"/>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gridCol w="16764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3"/>
                        </a:ext>
                      </a:extLst>
                    </a:gridCol>
                    <a:gridCol w="1676400">
                      <a:extLst>
                        <a:ext uri="{9D8B030D-6E8A-4147-A177-3AD203B41FA5}">
                          <a16:colId xmlns:a16="http://schemas.microsoft.com/office/drawing/2014/main" val="20004"/>
                        </a:ext>
                      </a:extLst>
                    </a:gridCol>
                  </a:tblGrid>
                  <a:tr h="685800">
                    <a:tc>
                      <a:txBody>
                        <a:bodyPr/>
                        <a:lstStyle/>
                        <a:p>
                          <a:r>
                            <a:rPr lang="en-GB" sz="1800" baseline="0" dirty="0"/>
                            <a:t>Company</a:t>
                          </a:r>
                        </a:p>
                      </a:txBody>
                      <a:tcPr/>
                    </a:tc>
                    <a:tc>
                      <a:txBody>
                        <a:bodyPr/>
                        <a:lstStyle/>
                        <a:p>
                          <a:r>
                            <a:rPr lang="en-GB" sz="1800" baseline="0" dirty="0"/>
                            <a:t>Today’s price</a:t>
                          </a:r>
                        </a:p>
                      </a:txBody>
                      <a:tcPr/>
                    </a:tc>
                    <a:tc>
                      <a:txBody>
                        <a:bodyPr/>
                        <a:lstStyle/>
                        <a:p>
                          <a:r>
                            <a:rPr lang="en-GB" sz="1800" baseline="0" dirty="0"/>
                            <a:t>Change from previous day</a:t>
                          </a:r>
                        </a:p>
                      </a:txBody>
                      <a:tcPr/>
                    </a:tc>
                    <a:tc>
                      <a:txBody>
                        <a:bodyPr/>
                        <a:lstStyle/>
                        <a:p>
                          <a:r>
                            <a:rPr lang="en-GB" sz="1800" baseline="0" dirty="0"/>
                            <a:t>Past 12 months </a:t>
                          </a:r>
                        </a:p>
                        <a:p>
                          <a:r>
                            <a:rPr lang="en-GB" sz="1800" baseline="0" dirty="0"/>
                            <a:t>Max price</a:t>
                          </a:r>
                        </a:p>
                      </a:txBody>
                      <a:tcPr/>
                    </a:tc>
                    <a:tc>
                      <a:txBody>
                        <a:bodyPr/>
                        <a:lstStyle/>
                        <a:p>
                          <a:r>
                            <a:rPr lang="en-GB" sz="1800" baseline="0" dirty="0"/>
                            <a:t>Past 12 months  Min price</a:t>
                          </a:r>
                        </a:p>
                      </a:txBody>
                      <a:tcPr/>
                    </a:tc>
                    <a:extLst>
                      <a:ext uri="{0D108BD9-81ED-4DB2-BD59-A6C34878D82A}">
                        <a16:rowId xmlns:a16="http://schemas.microsoft.com/office/drawing/2014/main" val="10000"/>
                      </a:ext>
                    </a:extLst>
                  </a:tr>
                  <a:tr h="304800">
                    <a:tc>
                      <a:txBody>
                        <a:bodyPr/>
                        <a:lstStyle/>
                        <a:p>
                          <a:r>
                            <a:rPr lang="en-GB" sz="1800" b="1" dirty="0" err="1"/>
                            <a:t>Huver</a:t>
                          </a:r>
                          <a:r>
                            <a:rPr lang="en-GB" sz="1800" b="1" dirty="0"/>
                            <a:t> Co</a:t>
                          </a:r>
                        </a:p>
                      </a:txBody>
                      <a:tcPr/>
                    </a:tc>
                    <a:tc>
                      <a:txBody>
                        <a:bodyPr/>
                        <a:lstStyle/>
                        <a:p>
                          <a:pPr/>
                          <a14:m>
                            <m:oMathPara xmlns:m="http://schemas.openxmlformats.org/officeDocument/2006/math">
                              <m:oMathParaPr>
                                <m:jc m:val="centerGroup"/>
                              </m:oMathParaPr>
                              <m:oMath xmlns:m="http://schemas.openxmlformats.org/officeDocument/2006/math">
                                <m:r>
                                  <a:rPr lang="en-GB" sz="1800" i="1" dirty="0" smtClean="0">
                                    <a:latin typeface="Cambria Math" panose="02040503050406030204" pitchFamily="18" charset="0"/>
                                  </a:rPr>
                                  <m:t>1,150</m:t>
                                </m:r>
                              </m:oMath>
                            </m:oMathPara>
                          </a14:m>
                          <a:endParaRPr lang="en-GB" sz="1800" baseline="0" dirty="0"/>
                        </a:p>
                      </a:txBody>
                      <a:tcPr/>
                    </a:tc>
                    <a:tc>
                      <a:txBody>
                        <a:bodyPr/>
                        <a:lstStyle/>
                        <a:p>
                          <a:pPr/>
                          <a14:m>
                            <m:oMathPara xmlns:m="http://schemas.openxmlformats.org/officeDocument/2006/math">
                              <m:oMathParaPr>
                                <m:jc m:val="centerGroup"/>
                              </m:oMathParaPr>
                              <m:oMath xmlns:m="http://schemas.openxmlformats.org/officeDocument/2006/math">
                                <m:r>
                                  <a:rPr lang="en-GB" sz="1800" i="1" dirty="0" smtClean="0">
                                    <a:latin typeface="Cambria Math" panose="02040503050406030204" pitchFamily="18" charset="0"/>
                                  </a:rPr>
                                  <m:t>1.10</m:t>
                                </m:r>
                              </m:oMath>
                            </m:oMathPara>
                          </a14:m>
                          <a:endParaRPr lang="en-GB" sz="1800" dirty="0"/>
                        </a:p>
                      </a:txBody>
                      <a:tcPr/>
                    </a:tc>
                    <a:tc>
                      <a:txBody>
                        <a:bodyPr/>
                        <a:lstStyle/>
                        <a:p>
                          <a:pPr/>
                          <a14:m>
                            <m:oMathPara xmlns:m="http://schemas.openxmlformats.org/officeDocument/2006/math">
                              <m:oMathParaPr>
                                <m:jc m:val="centerGroup"/>
                              </m:oMathParaPr>
                              <m:oMath xmlns:m="http://schemas.openxmlformats.org/officeDocument/2006/math">
                                <m:r>
                                  <a:rPr lang="en-GB" sz="1800" i="1" dirty="0" smtClean="0">
                                    <a:latin typeface="Cambria Math" panose="02040503050406030204" pitchFamily="18" charset="0"/>
                                  </a:rPr>
                                  <m:t>1,360</m:t>
                                </m:r>
                              </m:oMath>
                            </m:oMathPara>
                          </a14:m>
                          <a:endParaRPr lang="en-GB" sz="1800" dirty="0"/>
                        </a:p>
                      </a:txBody>
                      <a:tcPr/>
                    </a:tc>
                    <a:tc>
                      <a:txBody>
                        <a:bodyPr/>
                        <a:lstStyle/>
                        <a:p>
                          <a:pPr/>
                          <a14:m>
                            <m:oMathPara xmlns:m="http://schemas.openxmlformats.org/officeDocument/2006/math">
                              <m:oMathParaPr>
                                <m:jc m:val="centerGroup"/>
                              </m:oMathParaPr>
                              <m:oMath xmlns:m="http://schemas.openxmlformats.org/officeDocument/2006/math">
                                <m:r>
                                  <a:rPr lang="en-GB" sz="1800" i="1" dirty="0" smtClean="0">
                                    <a:latin typeface="Cambria Math" panose="02040503050406030204" pitchFamily="18" charset="0"/>
                                  </a:rPr>
                                  <m:t>860</m:t>
                                </m:r>
                              </m:oMath>
                            </m:oMathPara>
                          </a14:m>
                          <a:endParaRPr lang="en-GB" sz="1800" dirty="0"/>
                        </a:p>
                      </a:txBody>
                      <a:tcPr/>
                    </a:tc>
                    <a:extLst>
                      <a:ext uri="{0D108BD9-81ED-4DB2-BD59-A6C34878D82A}">
                        <a16:rowId xmlns:a16="http://schemas.microsoft.com/office/drawing/2014/main" val="10001"/>
                      </a:ext>
                    </a:extLst>
                  </a:tr>
                  <a:tr h="304800">
                    <a:tc>
                      <a:txBody>
                        <a:bodyPr/>
                        <a:lstStyle/>
                        <a:p>
                          <a:r>
                            <a:rPr lang="en-GB" sz="1800" b="1" dirty="0" err="1"/>
                            <a:t>Drebs</a:t>
                          </a:r>
                          <a:r>
                            <a:rPr lang="en-GB" sz="1800" b="1" baseline="0" dirty="0"/>
                            <a:t> Ltd</a:t>
                          </a:r>
                          <a:endParaRPr lang="en-GB" sz="1800" b="1" dirty="0"/>
                        </a:p>
                      </a:txBody>
                      <a:tcPr/>
                    </a:tc>
                    <a:tc>
                      <a:txBody>
                        <a:bodyPr/>
                        <a:lstStyle/>
                        <a:p>
                          <a:pPr/>
                          <a14:m>
                            <m:oMathPara xmlns:m="http://schemas.openxmlformats.org/officeDocument/2006/math">
                              <m:oMathParaPr>
                                <m:jc m:val="centerGroup"/>
                              </m:oMathParaPr>
                              <m:oMath xmlns:m="http://schemas.openxmlformats.org/officeDocument/2006/math">
                                <m:r>
                                  <a:rPr lang="en-GB" sz="1800" i="1" dirty="0" smtClean="0">
                                    <a:latin typeface="Cambria Math" panose="02040503050406030204" pitchFamily="18" charset="0"/>
                                  </a:rPr>
                                  <m:t>18</m:t>
                                </m:r>
                              </m:oMath>
                            </m:oMathPara>
                          </a14:m>
                          <a:endParaRPr lang="en-GB" sz="1800" dirty="0"/>
                        </a:p>
                      </a:txBody>
                      <a:tcPr/>
                    </a:tc>
                    <a:tc>
                      <a:txBody>
                        <a:bodyPr/>
                        <a:lstStyle/>
                        <a:p>
                          <a:pPr/>
                          <a14:m>
                            <m:oMathPara xmlns:m="http://schemas.openxmlformats.org/officeDocument/2006/math">
                              <m:oMathParaPr>
                                <m:jc m:val="centerGroup"/>
                              </m:oMathParaPr>
                              <m:oMath xmlns:m="http://schemas.openxmlformats.org/officeDocument/2006/math">
                                <m:r>
                                  <a:rPr lang="en-GB" sz="1800" i="1" dirty="0" smtClean="0">
                                    <a:latin typeface="Cambria Math" panose="02040503050406030204" pitchFamily="18" charset="0"/>
                                  </a:rPr>
                                  <m:t>.50</m:t>
                                </m:r>
                              </m:oMath>
                            </m:oMathPara>
                          </a14:m>
                          <a:endParaRPr lang="en-GB" sz="1800" dirty="0"/>
                        </a:p>
                      </a:txBody>
                      <a:tcPr/>
                    </a:tc>
                    <a:tc>
                      <a:txBody>
                        <a:bodyPr/>
                        <a:lstStyle/>
                        <a:p>
                          <a:pPr/>
                          <a14:m>
                            <m:oMathPara xmlns:m="http://schemas.openxmlformats.org/officeDocument/2006/math">
                              <m:oMathParaPr>
                                <m:jc m:val="centerGroup"/>
                              </m:oMathParaPr>
                              <m:oMath xmlns:m="http://schemas.openxmlformats.org/officeDocument/2006/math">
                                <m:r>
                                  <a:rPr lang="en-GB" sz="1800" i="1" dirty="0" smtClean="0">
                                    <a:latin typeface="Cambria Math" panose="02040503050406030204" pitchFamily="18" charset="0"/>
                                  </a:rPr>
                                  <m:t>22</m:t>
                                </m:r>
                              </m:oMath>
                            </m:oMathPara>
                          </a14:m>
                          <a:endParaRPr lang="en-GB" sz="1800" dirty="0"/>
                        </a:p>
                      </a:txBody>
                      <a:tcPr/>
                    </a:tc>
                    <a:tc>
                      <a:txBody>
                        <a:bodyPr/>
                        <a:lstStyle/>
                        <a:p>
                          <a:pPr/>
                          <a14:m>
                            <m:oMathPara xmlns:m="http://schemas.openxmlformats.org/officeDocument/2006/math">
                              <m:oMathParaPr>
                                <m:jc m:val="centerGroup"/>
                              </m:oMathParaPr>
                              <m:oMath xmlns:m="http://schemas.openxmlformats.org/officeDocument/2006/math">
                                <m:r>
                                  <a:rPr lang="en-GB" sz="1800" i="1" dirty="0" smtClean="0">
                                    <a:latin typeface="Cambria Math" panose="02040503050406030204" pitchFamily="18" charset="0"/>
                                  </a:rPr>
                                  <m:t>11</m:t>
                                </m:r>
                              </m:oMath>
                            </m:oMathPara>
                          </a14:m>
                          <a:endParaRPr lang="en-GB" sz="1800" dirty="0"/>
                        </a:p>
                      </a:txBody>
                      <a:tcPr/>
                    </a:tc>
                    <a:extLst>
                      <a:ext uri="{0D108BD9-81ED-4DB2-BD59-A6C34878D82A}">
                        <a16:rowId xmlns:a16="http://schemas.microsoft.com/office/drawing/2014/main" val="10002"/>
                      </a:ext>
                    </a:extLst>
                  </a:tr>
                  <a:tr h="304800">
                    <a:tc>
                      <a:txBody>
                        <a:bodyPr/>
                        <a:lstStyle/>
                        <a:p>
                          <a:r>
                            <a:rPr lang="en-GB" sz="1800" b="1" dirty="0" err="1"/>
                            <a:t>Fevs</a:t>
                          </a:r>
                          <a:r>
                            <a:rPr lang="en-GB" sz="1800" b="1" dirty="0"/>
                            <a:t> plc</a:t>
                          </a:r>
                        </a:p>
                      </a:txBody>
                      <a:tcPr/>
                    </a:tc>
                    <a:tc>
                      <a:txBody>
                        <a:bodyPr/>
                        <a:lstStyle/>
                        <a:p>
                          <a:pPr/>
                          <a14:m>
                            <m:oMathPara xmlns:m="http://schemas.openxmlformats.org/officeDocument/2006/math">
                              <m:oMathParaPr>
                                <m:jc m:val="centerGroup"/>
                              </m:oMathParaPr>
                              <m:oMath xmlns:m="http://schemas.openxmlformats.org/officeDocument/2006/math">
                                <m:r>
                                  <a:rPr lang="en-GB" sz="1800" i="1" dirty="0" smtClean="0">
                                    <a:latin typeface="Cambria Math" panose="02040503050406030204" pitchFamily="18" charset="0"/>
                                  </a:rPr>
                                  <m:t>1,586</m:t>
                                </m:r>
                              </m:oMath>
                            </m:oMathPara>
                          </a14:m>
                          <a:endParaRPr lang="en-GB" sz="1800" dirty="0"/>
                        </a:p>
                      </a:txBody>
                      <a:tcPr/>
                    </a:tc>
                    <a:tc>
                      <a:txBody>
                        <a:bodyPr/>
                        <a:lstStyle/>
                        <a:p>
                          <a:pPr/>
                          <a14:m>
                            <m:oMathPara xmlns:m="http://schemas.openxmlformats.org/officeDocument/2006/math">
                              <m:oMathParaPr>
                                <m:jc m:val="centerGroup"/>
                              </m:oMathParaPr>
                              <m:oMath xmlns:m="http://schemas.openxmlformats.org/officeDocument/2006/math">
                                <m:r>
                                  <a:rPr lang="en-GB" sz="1800" i="1" dirty="0" smtClean="0">
                                    <a:solidFill>
                                      <a:srgbClr val="FF0000"/>
                                    </a:solidFill>
                                    <a:latin typeface="Cambria Math" panose="02040503050406030204" pitchFamily="18" charset="0"/>
                                  </a:rPr>
                                  <m:t>−9.00</m:t>
                                </m:r>
                              </m:oMath>
                            </m:oMathPara>
                          </a14:m>
                          <a:endParaRPr lang="en-GB" sz="1800" dirty="0">
                            <a:solidFill>
                              <a:srgbClr val="FF0000"/>
                            </a:solidFill>
                          </a:endParaRPr>
                        </a:p>
                      </a:txBody>
                      <a:tcPr/>
                    </a:tc>
                    <a:tc>
                      <a:txBody>
                        <a:bodyPr/>
                        <a:lstStyle/>
                        <a:p>
                          <a:pPr/>
                          <a14:m>
                            <m:oMathPara xmlns:m="http://schemas.openxmlformats.org/officeDocument/2006/math">
                              <m:oMathParaPr>
                                <m:jc m:val="centerGroup"/>
                              </m:oMathParaPr>
                              <m:oMath xmlns:m="http://schemas.openxmlformats.org/officeDocument/2006/math">
                                <m:r>
                                  <a:rPr lang="en-GB" sz="1800" i="1" dirty="0" smtClean="0">
                                    <a:solidFill>
                                      <a:schemeClr val="tx1"/>
                                    </a:solidFill>
                                    <a:latin typeface="Cambria Math" panose="02040503050406030204" pitchFamily="18" charset="0"/>
                                  </a:rPr>
                                  <m:t>1,955</m:t>
                                </m:r>
                              </m:oMath>
                            </m:oMathPara>
                          </a14:m>
                          <a:endParaRPr lang="en-GB" sz="1800" dirty="0">
                            <a:solidFill>
                              <a:schemeClr val="tx1"/>
                            </a:solidFill>
                          </a:endParaRPr>
                        </a:p>
                      </a:txBody>
                      <a:tcPr/>
                    </a:tc>
                    <a:tc>
                      <a:txBody>
                        <a:bodyPr/>
                        <a:lstStyle/>
                        <a:p>
                          <a:pPr/>
                          <a14:m>
                            <m:oMathPara xmlns:m="http://schemas.openxmlformats.org/officeDocument/2006/math">
                              <m:oMathParaPr>
                                <m:jc m:val="centerGroup"/>
                              </m:oMathParaPr>
                              <m:oMath xmlns:m="http://schemas.openxmlformats.org/officeDocument/2006/math">
                                <m:r>
                                  <a:rPr lang="en-GB" sz="1800" i="1" dirty="0" smtClean="0">
                                    <a:latin typeface="Cambria Math" panose="02040503050406030204" pitchFamily="18" charset="0"/>
                                  </a:rPr>
                                  <m:t>1,242</m:t>
                                </m:r>
                              </m:oMath>
                            </m:oMathPara>
                          </a14:m>
                          <a:endParaRPr lang="en-GB" sz="1800" dirty="0"/>
                        </a:p>
                      </a:txBody>
                      <a:tcPr/>
                    </a:tc>
                    <a:extLst>
                      <a:ext uri="{0D108BD9-81ED-4DB2-BD59-A6C34878D82A}">
                        <a16:rowId xmlns:a16="http://schemas.microsoft.com/office/drawing/2014/main" val="10003"/>
                      </a:ext>
                    </a:extLst>
                  </a:tr>
                  <a:tr h="304800">
                    <a:tc>
                      <a:txBody>
                        <a:bodyPr/>
                        <a:lstStyle/>
                        <a:p>
                          <a:r>
                            <a:rPr lang="en-GB" sz="1800" b="1" dirty="0" err="1"/>
                            <a:t>Fauvers</a:t>
                          </a:r>
                          <a:endParaRPr lang="en-GB" sz="1800" b="1" dirty="0"/>
                        </a:p>
                      </a:txBody>
                      <a:tcPr/>
                    </a:tc>
                    <a:tc>
                      <a:txBody>
                        <a:bodyPr/>
                        <a:lstStyle/>
                        <a:p>
                          <a:pPr/>
                          <a14:m>
                            <m:oMathPara xmlns:m="http://schemas.openxmlformats.org/officeDocument/2006/math">
                              <m:oMathParaPr>
                                <m:jc m:val="centerGroup"/>
                              </m:oMathParaPr>
                              <m:oMath xmlns:m="http://schemas.openxmlformats.org/officeDocument/2006/math">
                                <m:r>
                                  <a:rPr lang="en-GB" sz="1800" i="1" dirty="0" smtClean="0">
                                    <a:latin typeface="Cambria Math" panose="02040503050406030204" pitchFamily="18" charset="0"/>
                                  </a:rPr>
                                  <m:t>507</m:t>
                                </m:r>
                              </m:oMath>
                            </m:oMathPara>
                          </a14:m>
                          <a:endParaRPr lang="en-GB" sz="1800" dirty="0"/>
                        </a:p>
                      </a:txBody>
                      <a:tcPr/>
                    </a:tc>
                    <a:tc>
                      <a:txBody>
                        <a:bodyPr/>
                        <a:lstStyle/>
                        <a:p>
                          <a:pPr/>
                          <a14:m>
                            <m:oMathPara xmlns:m="http://schemas.openxmlformats.org/officeDocument/2006/math">
                              <m:oMathParaPr>
                                <m:jc m:val="centerGroup"/>
                              </m:oMathParaPr>
                              <m:oMath xmlns:m="http://schemas.openxmlformats.org/officeDocument/2006/math">
                                <m:r>
                                  <a:rPr lang="en-GB" sz="1800" i="1" dirty="0" smtClean="0">
                                    <a:solidFill>
                                      <a:srgbClr val="FF0000"/>
                                    </a:solidFill>
                                    <a:latin typeface="Cambria Math" panose="02040503050406030204" pitchFamily="18" charset="0"/>
                                  </a:rPr>
                                  <m:t>−1.00</m:t>
                                </m:r>
                              </m:oMath>
                            </m:oMathPara>
                          </a14:m>
                          <a:endParaRPr lang="en-GB" sz="1800" dirty="0">
                            <a:solidFill>
                              <a:srgbClr val="FF0000"/>
                            </a:solidFill>
                          </a:endParaRPr>
                        </a:p>
                      </a:txBody>
                      <a:tcPr/>
                    </a:tc>
                    <a:tc>
                      <a:txBody>
                        <a:bodyPr/>
                        <a:lstStyle/>
                        <a:p>
                          <a:pPr/>
                          <a14:m>
                            <m:oMathPara xmlns:m="http://schemas.openxmlformats.org/officeDocument/2006/math">
                              <m:oMathParaPr>
                                <m:jc m:val="centerGroup"/>
                              </m:oMathParaPr>
                              <m:oMath xmlns:m="http://schemas.openxmlformats.org/officeDocument/2006/math">
                                <m:r>
                                  <a:rPr lang="en-GB" sz="1800" i="1" dirty="0" smtClean="0">
                                    <a:solidFill>
                                      <a:schemeClr val="tx1"/>
                                    </a:solidFill>
                                    <a:latin typeface="Cambria Math" panose="02040503050406030204" pitchFamily="18" charset="0"/>
                                  </a:rPr>
                                  <m:t>724</m:t>
                                </m:r>
                              </m:oMath>
                            </m:oMathPara>
                          </a14:m>
                          <a:endParaRPr lang="en-GB" sz="1800" dirty="0">
                            <a:solidFill>
                              <a:schemeClr val="tx1"/>
                            </a:solidFill>
                          </a:endParaRPr>
                        </a:p>
                      </a:txBody>
                      <a:tcPr/>
                    </a:tc>
                    <a:tc>
                      <a:txBody>
                        <a:bodyPr/>
                        <a:lstStyle/>
                        <a:p>
                          <a:pPr/>
                          <a14:m>
                            <m:oMathPara xmlns:m="http://schemas.openxmlformats.org/officeDocument/2006/math">
                              <m:oMathParaPr>
                                <m:jc m:val="centerGroup"/>
                              </m:oMathParaPr>
                              <m:oMath xmlns:m="http://schemas.openxmlformats.org/officeDocument/2006/math">
                                <m:r>
                                  <a:rPr lang="en-GB" sz="1800" i="1" dirty="0" smtClean="0">
                                    <a:latin typeface="Cambria Math" panose="02040503050406030204" pitchFamily="18" charset="0"/>
                                  </a:rPr>
                                  <m:t>464</m:t>
                                </m:r>
                              </m:oMath>
                            </m:oMathPara>
                          </a14:m>
                          <a:endParaRPr lang="en-GB" sz="1800" dirty="0"/>
                        </a:p>
                      </a:txBody>
                      <a:tcPr/>
                    </a:tc>
                    <a:extLst>
                      <a:ext uri="{0D108BD9-81ED-4DB2-BD59-A6C34878D82A}">
                        <a16:rowId xmlns:a16="http://schemas.microsoft.com/office/drawing/2014/main" val="10004"/>
                      </a:ext>
                    </a:extLst>
                  </a:tr>
                  <a:tr h="304800">
                    <a:tc>
                      <a:txBody>
                        <a:bodyPr/>
                        <a:lstStyle/>
                        <a:p>
                          <a:r>
                            <a:rPr lang="en-GB" sz="1800" b="1" dirty="0" err="1"/>
                            <a:t>Steapars</a:t>
                          </a:r>
                          <a:endParaRPr lang="en-GB" sz="1800" b="1" dirty="0"/>
                        </a:p>
                      </a:txBody>
                      <a:tcPr/>
                    </a:tc>
                    <a:tc>
                      <a:txBody>
                        <a:bodyPr/>
                        <a:lstStyle/>
                        <a:p>
                          <a:pPr/>
                          <a14:m>
                            <m:oMathPara xmlns:m="http://schemas.openxmlformats.org/officeDocument/2006/math">
                              <m:oMathParaPr>
                                <m:jc m:val="centerGroup"/>
                              </m:oMathParaPr>
                              <m:oMath xmlns:m="http://schemas.openxmlformats.org/officeDocument/2006/math">
                                <m:r>
                                  <a:rPr lang="en-GB" sz="1800" i="1" dirty="0" smtClean="0">
                                    <a:latin typeface="Cambria Math" panose="02040503050406030204" pitchFamily="18" charset="0"/>
                                  </a:rPr>
                                  <m:t>2.537</m:t>
                                </m:r>
                              </m:oMath>
                            </m:oMathPara>
                          </a14:m>
                          <a:endParaRPr lang="en-GB" sz="1800" dirty="0"/>
                        </a:p>
                      </a:txBody>
                      <a:tcPr/>
                    </a:tc>
                    <a:tc>
                      <a:txBody>
                        <a:bodyPr/>
                        <a:lstStyle/>
                        <a:p>
                          <a:pPr/>
                          <a14:m>
                            <m:oMathPara xmlns:m="http://schemas.openxmlformats.org/officeDocument/2006/math">
                              <m:oMathParaPr>
                                <m:jc m:val="centerGroup"/>
                              </m:oMathParaPr>
                              <m:oMath xmlns:m="http://schemas.openxmlformats.org/officeDocument/2006/math">
                                <m:r>
                                  <a:rPr lang="en-GB" sz="1800" i="1" dirty="0" smtClean="0">
                                    <a:latin typeface="Cambria Math" panose="02040503050406030204" pitchFamily="18" charset="0"/>
                                  </a:rPr>
                                  <m:t>1.00</m:t>
                                </m:r>
                              </m:oMath>
                            </m:oMathPara>
                          </a14:m>
                          <a:endParaRPr lang="en-GB" sz="1800" dirty="0"/>
                        </a:p>
                      </a:txBody>
                      <a:tcPr/>
                    </a:tc>
                    <a:tc>
                      <a:txBody>
                        <a:bodyPr/>
                        <a:lstStyle/>
                        <a:p>
                          <a:pPr/>
                          <a14:m>
                            <m:oMathPara xmlns:m="http://schemas.openxmlformats.org/officeDocument/2006/math">
                              <m:oMathParaPr>
                                <m:jc m:val="centerGroup"/>
                              </m:oMathParaPr>
                              <m:oMath xmlns:m="http://schemas.openxmlformats.org/officeDocument/2006/math">
                                <m:r>
                                  <a:rPr lang="en-GB" sz="1800" i="1" dirty="0" smtClean="0">
                                    <a:latin typeface="Cambria Math" panose="02040503050406030204" pitchFamily="18" charset="0"/>
                                  </a:rPr>
                                  <m:t>2,630</m:t>
                                </m:r>
                              </m:oMath>
                            </m:oMathPara>
                          </a14:m>
                          <a:endParaRPr lang="en-GB" sz="1800" dirty="0"/>
                        </a:p>
                      </a:txBody>
                      <a:tcPr/>
                    </a:tc>
                    <a:tc>
                      <a:txBody>
                        <a:bodyPr/>
                        <a:lstStyle/>
                        <a:p>
                          <a:pPr/>
                          <a14:m>
                            <m:oMathPara xmlns:m="http://schemas.openxmlformats.org/officeDocument/2006/math">
                              <m:oMathParaPr>
                                <m:jc m:val="centerGroup"/>
                              </m:oMathParaPr>
                              <m:oMath xmlns:m="http://schemas.openxmlformats.org/officeDocument/2006/math">
                                <m:r>
                                  <a:rPr lang="en-GB" sz="1800" i="1" dirty="0" smtClean="0">
                                    <a:latin typeface="Cambria Math" panose="02040503050406030204" pitchFamily="18" charset="0"/>
                                  </a:rPr>
                                  <m:t>2,216</m:t>
                                </m:r>
                              </m:oMath>
                            </m:oMathPara>
                          </a14:m>
                          <a:endParaRPr lang="en-GB" sz="1800" dirty="0"/>
                        </a:p>
                      </a:txBody>
                      <a:tcPr/>
                    </a:tc>
                    <a:extLst>
                      <a:ext uri="{0D108BD9-81ED-4DB2-BD59-A6C34878D82A}">
                        <a16:rowId xmlns:a16="http://schemas.microsoft.com/office/drawing/2014/main" val="10005"/>
                      </a:ext>
                    </a:extLst>
                  </a:tr>
                </a:tbl>
              </a:graphicData>
            </a:graphic>
          </p:graphicFrame>
        </mc:Choice>
        <mc:Fallback xmlns="">
          <p:graphicFrame>
            <p:nvGraphicFramePr>
              <p:cNvPr id="7" name="Table 6"/>
              <p:cNvGraphicFramePr>
                <a:graphicFrameLocks noGrp="1"/>
              </p:cNvGraphicFramePr>
              <p:nvPr>
                <p:extLst>
                  <p:ext uri="{D42A27DB-BD31-4B8C-83A1-F6EECF244321}">
                    <p14:modId xmlns:p14="http://schemas.microsoft.com/office/powerpoint/2010/main" val="259873039"/>
                  </p:ext>
                </p:extLst>
              </p:nvPr>
            </p:nvGraphicFramePr>
            <p:xfrm>
              <a:off x="685800" y="1447800"/>
              <a:ext cx="7772400" cy="2514600"/>
            </p:xfrm>
            <a:graphic>
              <a:graphicData uri="http://schemas.openxmlformats.org/drawingml/2006/table">
                <a:tbl>
                  <a:tblPr firstRow="1" bandRow="1">
                    <a:tableStyleId>{5C22544A-7EE6-4342-B048-85BDC9FD1C3A}</a:tableStyleId>
                  </a:tblPr>
                  <a:tblGrid>
                    <a:gridCol w="1447800"/>
                    <a:gridCol w="1295400"/>
                    <a:gridCol w="1676400"/>
                    <a:gridCol w="1676400"/>
                    <a:gridCol w="1676400"/>
                  </a:tblGrid>
                  <a:tr h="685800">
                    <a:tc>
                      <a:txBody>
                        <a:bodyPr/>
                        <a:lstStyle/>
                        <a:p>
                          <a:r>
                            <a:rPr lang="en-GB" sz="1800" baseline="0" dirty="0" smtClean="0"/>
                            <a:t>Company</a:t>
                          </a:r>
                          <a:endParaRPr lang="en-GB" sz="1800" baseline="0" dirty="0"/>
                        </a:p>
                      </a:txBody>
                      <a:tcPr/>
                    </a:tc>
                    <a:tc>
                      <a:txBody>
                        <a:bodyPr/>
                        <a:lstStyle/>
                        <a:p>
                          <a:r>
                            <a:rPr lang="en-GB" sz="1800" baseline="0" dirty="0" smtClean="0"/>
                            <a:t>Today’s price</a:t>
                          </a:r>
                          <a:endParaRPr lang="en-GB" sz="1800" baseline="0" dirty="0"/>
                        </a:p>
                      </a:txBody>
                      <a:tcPr/>
                    </a:tc>
                    <a:tc>
                      <a:txBody>
                        <a:bodyPr/>
                        <a:lstStyle/>
                        <a:p>
                          <a:r>
                            <a:rPr lang="en-GB" sz="1800" baseline="0" dirty="0" smtClean="0"/>
                            <a:t>Change from previous day</a:t>
                          </a:r>
                          <a:endParaRPr lang="en-GB" sz="1800" baseline="0" dirty="0"/>
                        </a:p>
                      </a:txBody>
                      <a:tcPr/>
                    </a:tc>
                    <a:tc>
                      <a:txBody>
                        <a:bodyPr/>
                        <a:lstStyle/>
                        <a:p>
                          <a:r>
                            <a:rPr lang="en-GB" sz="1800" baseline="0" dirty="0" smtClean="0"/>
                            <a:t>Past 12 months </a:t>
                          </a:r>
                        </a:p>
                        <a:p>
                          <a:r>
                            <a:rPr lang="en-GB" sz="1800" baseline="0" dirty="0" smtClean="0"/>
                            <a:t>Max price</a:t>
                          </a:r>
                          <a:endParaRPr lang="en-GB" sz="1800" baseline="0" dirty="0"/>
                        </a:p>
                      </a:txBody>
                      <a:tcPr/>
                    </a:tc>
                    <a:tc>
                      <a:txBody>
                        <a:bodyPr/>
                        <a:lstStyle/>
                        <a:p>
                          <a:r>
                            <a:rPr lang="en-GB" sz="1800" baseline="0" dirty="0" smtClean="0"/>
                            <a:t>Past 12 months  Min price</a:t>
                          </a:r>
                          <a:endParaRPr lang="en-GB" sz="1800" baseline="0" dirty="0"/>
                        </a:p>
                      </a:txBody>
                      <a:tcPr/>
                    </a:tc>
                  </a:tr>
                  <a:tr h="365760">
                    <a:tc>
                      <a:txBody>
                        <a:bodyPr/>
                        <a:lstStyle/>
                        <a:p>
                          <a:r>
                            <a:rPr lang="en-GB" sz="1800" b="1" dirty="0" err="1" smtClean="0"/>
                            <a:t>Huver</a:t>
                          </a:r>
                          <a:r>
                            <a:rPr lang="en-GB" sz="1800" b="1" dirty="0" smtClean="0"/>
                            <a:t> Co</a:t>
                          </a:r>
                          <a:endParaRPr lang="en-GB" sz="1800" b="1" dirty="0"/>
                        </a:p>
                      </a:txBody>
                      <a:tcPr/>
                    </a:tc>
                    <a:tc>
                      <a:txBody>
                        <a:bodyPr/>
                        <a:lstStyle/>
                        <a:p>
                          <a:endParaRPr lang="en-US"/>
                        </a:p>
                      </a:txBody>
                      <a:tcPr>
                        <a:blipFill rotWithShape="0">
                          <a:blip r:embed="rId3"/>
                          <a:stretch>
                            <a:fillRect l="-112736" t="-196667" r="-391509" b="-426667"/>
                          </a:stretch>
                        </a:blipFill>
                      </a:tcPr>
                    </a:tc>
                    <a:tc>
                      <a:txBody>
                        <a:bodyPr/>
                        <a:lstStyle/>
                        <a:p>
                          <a:endParaRPr lang="en-US"/>
                        </a:p>
                      </a:txBody>
                      <a:tcPr>
                        <a:blipFill rotWithShape="0">
                          <a:blip r:embed="rId3"/>
                          <a:stretch>
                            <a:fillRect l="-163406" t="-196667" r="-200725" b="-426667"/>
                          </a:stretch>
                        </a:blipFill>
                      </a:tcPr>
                    </a:tc>
                    <a:tc>
                      <a:txBody>
                        <a:bodyPr/>
                        <a:lstStyle/>
                        <a:p>
                          <a:endParaRPr lang="en-US"/>
                        </a:p>
                      </a:txBody>
                      <a:tcPr>
                        <a:blipFill rotWithShape="0">
                          <a:blip r:embed="rId3"/>
                          <a:stretch>
                            <a:fillRect l="-264364" t="-196667" r="-101455" b="-426667"/>
                          </a:stretch>
                        </a:blipFill>
                      </a:tcPr>
                    </a:tc>
                    <a:tc>
                      <a:txBody>
                        <a:bodyPr/>
                        <a:lstStyle/>
                        <a:p>
                          <a:endParaRPr lang="en-US"/>
                        </a:p>
                      </a:txBody>
                      <a:tcPr>
                        <a:blipFill rotWithShape="0">
                          <a:blip r:embed="rId3"/>
                          <a:stretch>
                            <a:fillRect l="-364364" t="-196667" r="-1455" b="-426667"/>
                          </a:stretch>
                        </a:blipFill>
                      </a:tcPr>
                    </a:tc>
                  </a:tr>
                  <a:tr h="365760">
                    <a:tc>
                      <a:txBody>
                        <a:bodyPr/>
                        <a:lstStyle/>
                        <a:p>
                          <a:r>
                            <a:rPr lang="en-GB" sz="1800" b="1" dirty="0" err="1" smtClean="0"/>
                            <a:t>Drebs</a:t>
                          </a:r>
                          <a:r>
                            <a:rPr lang="en-GB" sz="1800" b="1" baseline="0" dirty="0" smtClean="0"/>
                            <a:t> Ltd</a:t>
                          </a:r>
                          <a:endParaRPr lang="en-GB" sz="1800" b="1" dirty="0"/>
                        </a:p>
                      </a:txBody>
                      <a:tcPr/>
                    </a:tc>
                    <a:tc>
                      <a:txBody>
                        <a:bodyPr/>
                        <a:lstStyle/>
                        <a:p>
                          <a:endParaRPr lang="en-US"/>
                        </a:p>
                      </a:txBody>
                      <a:tcPr>
                        <a:blipFill rotWithShape="0">
                          <a:blip r:embed="rId3"/>
                          <a:stretch>
                            <a:fillRect l="-112736" t="-296667" r="-391509" b="-326667"/>
                          </a:stretch>
                        </a:blipFill>
                      </a:tcPr>
                    </a:tc>
                    <a:tc>
                      <a:txBody>
                        <a:bodyPr/>
                        <a:lstStyle/>
                        <a:p>
                          <a:endParaRPr lang="en-US"/>
                        </a:p>
                      </a:txBody>
                      <a:tcPr>
                        <a:blipFill rotWithShape="0">
                          <a:blip r:embed="rId3"/>
                          <a:stretch>
                            <a:fillRect l="-163406" t="-296667" r="-200725" b="-326667"/>
                          </a:stretch>
                        </a:blipFill>
                      </a:tcPr>
                    </a:tc>
                    <a:tc>
                      <a:txBody>
                        <a:bodyPr/>
                        <a:lstStyle/>
                        <a:p>
                          <a:endParaRPr lang="en-US"/>
                        </a:p>
                      </a:txBody>
                      <a:tcPr>
                        <a:blipFill rotWithShape="0">
                          <a:blip r:embed="rId3"/>
                          <a:stretch>
                            <a:fillRect l="-264364" t="-296667" r="-101455" b="-326667"/>
                          </a:stretch>
                        </a:blipFill>
                      </a:tcPr>
                    </a:tc>
                    <a:tc>
                      <a:txBody>
                        <a:bodyPr/>
                        <a:lstStyle/>
                        <a:p>
                          <a:endParaRPr lang="en-US"/>
                        </a:p>
                      </a:txBody>
                      <a:tcPr>
                        <a:blipFill rotWithShape="0">
                          <a:blip r:embed="rId3"/>
                          <a:stretch>
                            <a:fillRect l="-364364" t="-296667" r="-1455" b="-326667"/>
                          </a:stretch>
                        </a:blipFill>
                      </a:tcPr>
                    </a:tc>
                  </a:tr>
                  <a:tr h="365760">
                    <a:tc>
                      <a:txBody>
                        <a:bodyPr/>
                        <a:lstStyle/>
                        <a:p>
                          <a:r>
                            <a:rPr lang="en-GB" sz="1800" b="1" dirty="0" err="1" smtClean="0"/>
                            <a:t>Fevs</a:t>
                          </a:r>
                          <a:r>
                            <a:rPr lang="en-GB" sz="1800" b="1" dirty="0" smtClean="0"/>
                            <a:t> plc</a:t>
                          </a:r>
                          <a:endParaRPr lang="en-GB" sz="1800" b="1" dirty="0"/>
                        </a:p>
                      </a:txBody>
                      <a:tcPr/>
                    </a:tc>
                    <a:tc>
                      <a:txBody>
                        <a:bodyPr/>
                        <a:lstStyle/>
                        <a:p>
                          <a:endParaRPr lang="en-US"/>
                        </a:p>
                      </a:txBody>
                      <a:tcPr>
                        <a:blipFill rotWithShape="0">
                          <a:blip r:embed="rId3"/>
                          <a:stretch>
                            <a:fillRect l="-112736" t="-396667" r="-391509" b="-226667"/>
                          </a:stretch>
                        </a:blipFill>
                      </a:tcPr>
                    </a:tc>
                    <a:tc>
                      <a:txBody>
                        <a:bodyPr/>
                        <a:lstStyle/>
                        <a:p>
                          <a:endParaRPr lang="en-US"/>
                        </a:p>
                      </a:txBody>
                      <a:tcPr>
                        <a:blipFill rotWithShape="0">
                          <a:blip r:embed="rId3"/>
                          <a:stretch>
                            <a:fillRect l="-163406" t="-396667" r="-200725" b="-226667"/>
                          </a:stretch>
                        </a:blipFill>
                      </a:tcPr>
                    </a:tc>
                    <a:tc>
                      <a:txBody>
                        <a:bodyPr/>
                        <a:lstStyle/>
                        <a:p>
                          <a:endParaRPr lang="en-US"/>
                        </a:p>
                      </a:txBody>
                      <a:tcPr>
                        <a:blipFill rotWithShape="0">
                          <a:blip r:embed="rId3"/>
                          <a:stretch>
                            <a:fillRect l="-264364" t="-396667" r="-101455" b="-226667"/>
                          </a:stretch>
                        </a:blipFill>
                      </a:tcPr>
                    </a:tc>
                    <a:tc>
                      <a:txBody>
                        <a:bodyPr/>
                        <a:lstStyle/>
                        <a:p>
                          <a:endParaRPr lang="en-US"/>
                        </a:p>
                      </a:txBody>
                      <a:tcPr>
                        <a:blipFill rotWithShape="0">
                          <a:blip r:embed="rId3"/>
                          <a:stretch>
                            <a:fillRect l="-364364" t="-396667" r="-1455" b="-226667"/>
                          </a:stretch>
                        </a:blipFill>
                      </a:tcPr>
                    </a:tc>
                  </a:tr>
                  <a:tr h="365760">
                    <a:tc>
                      <a:txBody>
                        <a:bodyPr/>
                        <a:lstStyle/>
                        <a:p>
                          <a:r>
                            <a:rPr lang="en-GB" sz="1800" b="1" dirty="0" err="1" smtClean="0"/>
                            <a:t>Fauvers</a:t>
                          </a:r>
                          <a:endParaRPr lang="en-GB" sz="1800" b="1" dirty="0"/>
                        </a:p>
                      </a:txBody>
                      <a:tcPr/>
                    </a:tc>
                    <a:tc>
                      <a:txBody>
                        <a:bodyPr/>
                        <a:lstStyle/>
                        <a:p>
                          <a:endParaRPr lang="en-US"/>
                        </a:p>
                      </a:txBody>
                      <a:tcPr>
                        <a:blipFill rotWithShape="0">
                          <a:blip r:embed="rId3"/>
                          <a:stretch>
                            <a:fillRect l="-112736" t="-496667" r="-391509" b="-126667"/>
                          </a:stretch>
                        </a:blipFill>
                      </a:tcPr>
                    </a:tc>
                    <a:tc>
                      <a:txBody>
                        <a:bodyPr/>
                        <a:lstStyle/>
                        <a:p>
                          <a:endParaRPr lang="en-US"/>
                        </a:p>
                      </a:txBody>
                      <a:tcPr>
                        <a:blipFill rotWithShape="0">
                          <a:blip r:embed="rId3"/>
                          <a:stretch>
                            <a:fillRect l="-163406" t="-496667" r="-200725" b="-126667"/>
                          </a:stretch>
                        </a:blipFill>
                      </a:tcPr>
                    </a:tc>
                    <a:tc>
                      <a:txBody>
                        <a:bodyPr/>
                        <a:lstStyle/>
                        <a:p>
                          <a:endParaRPr lang="en-US"/>
                        </a:p>
                      </a:txBody>
                      <a:tcPr>
                        <a:blipFill rotWithShape="0">
                          <a:blip r:embed="rId3"/>
                          <a:stretch>
                            <a:fillRect l="-264364" t="-496667" r="-101455" b="-126667"/>
                          </a:stretch>
                        </a:blipFill>
                      </a:tcPr>
                    </a:tc>
                    <a:tc>
                      <a:txBody>
                        <a:bodyPr/>
                        <a:lstStyle/>
                        <a:p>
                          <a:endParaRPr lang="en-US"/>
                        </a:p>
                      </a:txBody>
                      <a:tcPr>
                        <a:blipFill rotWithShape="0">
                          <a:blip r:embed="rId3"/>
                          <a:stretch>
                            <a:fillRect l="-364364" t="-496667" r="-1455" b="-126667"/>
                          </a:stretch>
                        </a:blipFill>
                      </a:tcPr>
                    </a:tc>
                  </a:tr>
                  <a:tr h="365760">
                    <a:tc>
                      <a:txBody>
                        <a:bodyPr/>
                        <a:lstStyle/>
                        <a:p>
                          <a:r>
                            <a:rPr lang="en-GB" sz="1800" b="1" dirty="0" err="1" smtClean="0"/>
                            <a:t>Steapars</a:t>
                          </a:r>
                          <a:endParaRPr lang="en-GB" sz="1800" b="1" dirty="0"/>
                        </a:p>
                      </a:txBody>
                      <a:tcPr/>
                    </a:tc>
                    <a:tc>
                      <a:txBody>
                        <a:bodyPr/>
                        <a:lstStyle/>
                        <a:p>
                          <a:endParaRPr lang="en-US"/>
                        </a:p>
                      </a:txBody>
                      <a:tcPr>
                        <a:blipFill rotWithShape="0">
                          <a:blip r:embed="rId3"/>
                          <a:stretch>
                            <a:fillRect l="-112736" t="-596667" r="-391509" b="-26667"/>
                          </a:stretch>
                        </a:blipFill>
                      </a:tcPr>
                    </a:tc>
                    <a:tc>
                      <a:txBody>
                        <a:bodyPr/>
                        <a:lstStyle/>
                        <a:p>
                          <a:endParaRPr lang="en-US"/>
                        </a:p>
                      </a:txBody>
                      <a:tcPr>
                        <a:blipFill rotWithShape="0">
                          <a:blip r:embed="rId3"/>
                          <a:stretch>
                            <a:fillRect l="-163406" t="-596667" r="-200725" b="-26667"/>
                          </a:stretch>
                        </a:blipFill>
                      </a:tcPr>
                    </a:tc>
                    <a:tc>
                      <a:txBody>
                        <a:bodyPr/>
                        <a:lstStyle/>
                        <a:p>
                          <a:endParaRPr lang="en-US"/>
                        </a:p>
                      </a:txBody>
                      <a:tcPr>
                        <a:blipFill rotWithShape="0">
                          <a:blip r:embed="rId3"/>
                          <a:stretch>
                            <a:fillRect l="-264364" t="-596667" r="-101455" b="-26667"/>
                          </a:stretch>
                        </a:blipFill>
                      </a:tcPr>
                    </a:tc>
                    <a:tc>
                      <a:txBody>
                        <a:bodyPr/>
                        <a:lstStyle/>
                        <a:p>
                          <a:endParaRPr lang="en-US"/>
                        </a:p>
                      </a:txBody>
                      <a:tcPr>
                        <a:blipFill rotWithShape="0">
                          <a:blip r:embed="rId3"/>
                          <a:stretch>
                            <a:fillRect l="-364364" t="-596667" r="-1455" b="-26667"/>
                          </a:stretch>
                        </a:blipFill>
                      </a:tcPr>
                    </a:tc>
                  </a:tr>
                </a:tbl>
              </a:graphicData>
            </a:graphic>
          </p:graphicFrame>
        </mc:Fallback>
      </mc:AlternateContent>
      <mc:AlternateContent xmlns:mc="http://schemas.openxmlformats.org/markup-compatibility/2006" xmlns:a14="http://schemas.microsoft.com/office/drawing/2010/main">
        <mc:Choice Requires="a14">
          <p:graphicFrame>
            <p:nvGraphicFramePr>
              <p:cNvPr id="8" name="Table 7"/>
              <p:cNvGraphicFramePr>
                <a:graphicFrameLocks noGrp="1"/>
              </p:cNvGraphicFramePr>
              <p:nvPr>
                <p:extLst>
                  <p:ext uri="{D42A27DB-BD31-4B8C-83A1-F6EECF244321}">
                    <p14:modId xmlns:p14="http://schemas.microsoft.com/office/powerpoint/2010/main" val="1392813414"/>
                  </p:ext>
                </p:extLst>
              </p:nvPr>
            </p:nvGraphicFramePr>
            <p:xfrm>
              <a:off x="685800" y="4035251"/>
              <a:ext cx="7772400" cy="1371600"/>
            </p:xfrm>
            <a:graphic>
              <a:graphicData uri="http://schemas.openxmlformats.org/drawingml/2006/table">
                <a:tbl>
                  <a:tblPr firstRow="1" bandRow="1">
                    <a:tableStyleId>{5C22544A-7EE6-4342-B048-85BDC9FD1C3A}</a:tableStyleId>
                  </a:tblPr>
                  <a:tblGrid>
                    <a:gridCol w="1781070">
                      <a:extLst>
                        <a:ext uri="{9D8B030D-6E8A-4147-A177-3AD203B41FA5}">
                          <a16:colId xmlns:a16="http://schemas.microsoft.com/office/drawing/2014/main" val="20000"/>
                        </a:ext>
                      </a:extLst>
                    </a:gridCol>
                    <a:gridCol w="1198266">
                      <a:extLst>
                        <a:ext uri="{9D8B030D-6E8A-4147-A177-3AD203B41FA5}">
                          <a16:colId xmlns:a16="http://schemas.microsoft.com/office/drawing/2014/main" val="20001"/>
                        </a:ext>
                      </a:extLst>
                    </a:gridCol>
                    <a:gridCol w="1198266">
                      <a:extLst>
                        <a:ext uri="{9D8B030D-6E8A-4147-A177-3AD203B41FA5}">
                          <a16:colId xmlns:a16="http://schemas.microsoft.com/office/drawing/2014/main" val="20002"/>
                        </a:ext>
                      </a:extLst>
                    </a:gridCol>
                    <a:gridCol w="1198266">
                      <a:extLst>
                        <a:ext uri="{9D8B030D-6E8A-4147-A177-3AD203B41FA5}">
                          <a16:colId xmlns:a16="http://schemas.microsoft.com/office/drawing/2014/main" val="20003"/>
                        </a:ext>
                      </a:extLst>
                    </a:gridCol>
                    <a:gridCol w="1198266">
                      <a:extLst>
                        <a:ext uri="{9D8B030D-6E8A-4147-A177-3AD203B41FA5}">
                          <a16:colId xmlns:a16="http://schemas.microsoft.com/office/drawing/2014/main" val="20004"/>
                        </a:ext>
                      </a:extLst>
                    </a:gridCol>
                    <a:gridCol w="1198266">
                      <a:extLst>
                        <a:ext uri="{9D8B030D-6E8A-4147-A177-3AD203B41FA5}">
                          <a16:colId xmlns:a16="http://schemas.microsoft.com/office/drawing/2014/main" val="20005"/>
                        </a:ext>
                      </a:extLst>
                    </a:gridCol>
                  </a:tblGrid>
                  <a:tr h="577980">
                    <a:tc>
                      <a:txBody>
                        <a:bodyPr/>
                        <a:lstStyle/>
                        <a:p>
                          <a:r>
                            <a:rPr lang="en-GB" sz="1800" dirty="0"/>
                            <a:t>Dividend per share (euro)</a:t>
                          </a:r>
                        </a:p>
                      </a:txBody>
                      <a:tcPr/>
                    </a:tc>
                    <a:tc>
                      <a:txBody>
                        <a:bodyPr/>
                        <a:lstStyle/>
                        <a:p>
                          <a:r>
                            <a:rPr lang="en-GB" sz="1800" dirty="0" err="1"/>
                            <a:t>Huver</a:t>
                          </a:r>
                          <a:r>
                            <a:rPr lang="en-GB" sz="1800" dirty="0"/>
                            <a:t> Co</a:t>
                          </a:r>
                        </a:p>
                      </a:txBody>
                      <a:tcPr anchor="ctr"/>
                    </a:tc>
                    <a:tc>
                      <a:txBody>
                        <a:bodyPr/>
                        <a:lstStyle/>
                        <a:p>
                          <a:r>
                            <a:rPr lang="en-GB" sz="1800" dirty="0" err="1"/>
                            <a:t>Drebs</a:t>
                          </a:r>
                          <a:r>
                            <a:rPr lang="en-GB" sz="1800" dirty="0"/>
                            <a:t> Ltd</a:t>
                          </a:r>
                        </a:p>
                      </a:txBody>
                      <a:tcPr anchor="ctr"/>
                    </a:tc>
                    <a:tc>
                      <a:txBody>
                        <a:bodyPr/>
                        <a:lstStyle/>
                        <a:p>
                          <a:r>
                            <a:rPr lang="en-GB" sz="1800" dirty="0" err="1"/>
                            <a:t>Fevs</a:t>
                          </a:r>
                          <a:r>
                            <a:rPr lang="en-GB" sz="1800" baseline="0" dirty="0"/>
                            <a:t> plc</a:t>
                          </a:r>
                          <a:endParaRPr lang="en-GB" sz="1800" dirty="0"/>
                        </a:p>
                      </a:txBody>
                      <a:tcPr anchor="ctr"/>
                    </a:tc>
                    <a:tc>
                      <a:txBody>
                        <a:bodyPr/>
                        <a:lstStyle/>
                        <a:p>
                          <a:r>
                            <a:rPr lang="en-GB" sz="1800" dirty="0" err="1"/>
                            <a:t>Fauvers</a:t>
                          </a:r>
                          <a:endParaRPr lang="en-GB" sz="1800" dirty="0"/>
                        </a:p>
                      </a:txBody>
                      <a:tcPr anchor="ctr"/>
                    </a:tc>
                    <a:tc>
                      <a:txBody>
                        <a:bodyPr/>
                        <a:lstStyle/>
                        <a:p>
                          <a:r>
                            <a:rPr lang="en-GB" sz="1800" dirty="0" err="1"/>
                            <a:t>Steapars</a:t>
                          </a:r>
                          <a:endParaRPr lang="en-GB" sz="1800" dirty="0"/>
                        </a:p>
                      </a:txBody>
                      <a:tcPr anchor="ctr"/>
                    </a:tc>
                    <a:extLst>
                      <a:ext uri="{0D108BD9-81ED-4DB2-BD59-A6C34878D82A}">
                        <a16:rowId xmlns:a16="http://schemas.microsoft.com/office/drawing/2014/main" val="10000"/>
                      </a:ext>
                    </a:extLst>
                  </a:tr>
                  <a:tr h="358710">
                    <a:tc>
                      <a:txBody>
                        <a:bodyPr/>
                        <a:lstStyle/>
                        <a:p>
                          <a:r>
                            <a:rPr lang="en-GB" sz="1800" b="1" baseline="0" dirty="0"/>
                            <a:t>Interim dividend</a:t>
                          </a:r>
                        </a:p>
                      </a:txBody>
                      <a:tcPr/>
                    </a:tc>
                    <a:tc>
                      <a:txBody>
                        <a:bodyPr/>
                        <a:lstStyle/>
                        <a:p>
                          <a:pPr/>
                          <a14:m>
                            <m:oMathPara xmlns:m="http://schemas.openxmlformats.org/officeDocument/2006/math">
                              <m:oMathParaPr>
                                <m:jc m:val="centerGroup"/>
                              </m:oMathParaPr>
                              <m:oMath xmlns:m="http://schemas.openxmlformats.org/officeDocument/2006/math">
                                <m:r>
                                  <a:rPr lang="en-GB" sz="1800" i="1" baseline="0" dirty="0" smtClean="0">
                                    <a:latin typeface="Cambria Math" panose="02040503050406030204" pitchFamily="18" charset="0"/>
                                  </a:rPr>
                                  <m:t>0.83</m:t>
                                </m:r>
                              </m:oMath>
                            </m:oMathPara>
                          </a14:m>
                          <a:endParaRPr lang="en-GB" sz="1800" baseline="0" dirty="0"/>
                        </a:p>
                      </a:txBody>
                      <a:tcPr/>
                    </a:tc>
                    <a:tc>
                      <a:txBody>
                        <a:bodyPr/>
                        <a:lstStyle/>
                        <a:p>
                          <a:pPr/>
                          <a14:m>
                            <m:oMathPara xmlns:m="http://schemas.openxmlformats.org/officeDocument/2006/math">
                              <m:oMathParaPr>
                                <m:jc m:val="centerGroup"/>
                              </m:oMathParaPr>
                              <m:oMath xmlns:m="http://schemas.openxmlformats.org/officeDocument/2006/math">
                                <m:r>
                                  <a:rPr lang="en-GB" sz="1800" i="1" baseline="0" dirty="0" smtClean="0">
                                    <a:latin typeface="Cambria Math" panose="02040503050406030204" pitchFamily="18" charset="0"/>
                                  </a:rPr>
                                  <m:t>0.44</m:t>
                                </m:r>
                              </m:oMath>
                            </m:oMathPara>
                          </a14:m>
                          <a:endParaRPr lang="en-GB" sz="1800" baseline="0" dirty="0"/>
                        </a:p>
                      </a:txBody>
                      <a:tcPr/>
                    </a:tc>
                    <a:tc>
                      <a:txBody>
                        <a:bodyPr/>
                        <a:lstStyle/>
                        <a:p>
                          <a:pPr/>
                          <a14:m>
                            <m:oMathPara xmlns:m="http://schemas.openxmlformats.org/officeDocument/2006/math">
                              <m:oMathParaPr>
                                <m:jc m:val="centerGroup"/>
                              </m:oMathParaPr>
                              <m:oMath xmlns:m="http://schemas.openxmlformats.org/officeDocument/2006/math">
                                <m:r>
                                  <a:rPr lang="en-GB" sz="1800" i="1" baseline="0" dirty="0" smtClean="0">
                                    <a:latin typeface="Cambria Math" panose="02040503050406030204" pitchFamily="18" charset="0"/>
                                  </a:rPr>
                                  <m:t>0.34</m:t>
                                </m:r>
                              </m:oMath>
                            </m:oMathPara>
                          </a14:m>
                          <a:endParaRPr lang="en-GB" sz="1800" baseline="0" dirty="0"/>
                        </a:p>
                      </a:txBody>
                      <a:tcPr/>
                    </a:tc>
                    <a:tc>
                      <a:txBody>
                        <a:bodyPr/>
                        <a:lstStyle/>
                        <a:p>
                          <a:pPr/>
                          <a14:m>
                            <m:oMathPara xmlns:m="http://schemas.openxmlformats.org/officeDocument/2006/math">
                              <m:oMathParaPr>
                                <m:jc m:val="centerGroup"/>
                              </m:oMathParaPr>
                              <m:oMath xmlns:m="http://schemas.openxmlformats.org/officeDocument/2006/math">
                                <m:r>
                                  <a:rPr lang="en-GB" sz="1800" i="1" baseline="0" dirty="0" smtClean="0">
                                    <a:latin typeface="Cambria Math" panose="02040503050406030204" pitchFamily="18" charset="0"/>
                                  </a:rPr>
                                  <m:t>0.09</m:t>
                                </m:r>
                              </m:oMath>
                            </m:oMathPara>
                          </a14:m>
                          <a:endParaRPr lang="en-GB" sz="1800" baseline="0" dirty="0"/>
                        </a:p>
                      </a:txBody>
                      <a:tcPr/>
                    </a:tc>
                    <a:tc>
                      <a:txBody>
                        <a:bodyPr/>
                        <a:lstStyle/>
                        <a:p>
                          <a:pPr/>
                          <a14:m>
                            <m:oMathPara xmlns:m="http://schemas.openxmlformats.org/officeDocument/2006/math">
                              <m:oMathParaPr>
                                <m:jc m:val="centerGroup"/>
                              </m:oMathParaPr>
                              <m:oMath xmlns:m="http://schemas.openxmlformats.org/officeDocument/2006/math">
                                <m:r>
                                  <a:rPr lang="en-GB" sz="1800" i="1" baseline="0" dirty="0" smtClean="0">
                                    <a:latin typeface="Cambria Math" panose="02040503050406030204" pitchFamily="18" charset="0"/>
                                  </a:rPr>
                                  <m:t>0.48</m:t>
                                </m:r>
                              </m:oMath>
                            </m:oMathPara>
                          </a14:m>
                          <a:endParaRPr lang="en-GB" sz="1800" baseline="0" dirty="0"/>
                        </a:p>
                      </a:txBody>
                      <a:tcPr/>
                    </a:tc>
                    <a:extLst>
                      <a:ext uri="{0D108BD9-81ED-4DB2-BD59-A6C34878D82A}">
                        <a16:rowId xmlns:a16="http://schemas.microsoft.com/office/drawing/2014/main" val="10001"/>
                      </a:ext>
                    </a:extLst>
                  </a:tr>
                  <a:tr h="358710">
                    <a:tc>
                      <a:txBody>
                        <a:bodyPr/>
                        <a:lstStyle/>
                        <a:p>
                          <a:r>
                            <a:rPr lang="en-GB" sz="1800" b="1" baseline="0" dirty="0"/>
                            <a:t>Final dividend</a:t>
                          </a:r>
                        </a:p>
                      </a:txBody>
                      <a:tcPr/>
                    </a:tc>
                    <a:tc>
                      <a:txBody>
                        <a:bodyPr/>
                        <a:lstStyle/>
                        <a:p>
                          <a:pPr/>
                          <a14:m>
                            <m:oMathPara xmlns:m="http://schemas.openxmlformats.org/officeDocument/2006/math">
                              <m:oMathParaPr>
                                <m:jc m:val="centerGroup"/>
                              </m:oMathParaPr>
                              <m:oMath xmlns:m="http://schemas.openxmlformats.org/officeDocument/2006/math">
                                <m:r>
                                  <a:rPr lang="en-GB" sz="1800" i="1" baseline="0" dirty="0" smtClean="0">
                                    <a:latin typeface="Cambria Math" panose="02040503050406030204" pitchFamily="18" charset="0"/>
                                  </a:rPr>
                                  <m:t>1.75</m:t>
                                </m:r>
                              </m:oMath>
                            </m:oMathPara>
                          </a14:m>
                          <a:endParaRPr lang="en-GB" sz="1800" baseline="0" dirty="0"/>
                        </a:p>
                      </a:txBody>
                      <a:tcPr/>
                    </a:tc>
                    <a:tc>
                      <a:txBody>
                        <a:bodyPr/>
                        <a:lstStyle/>
                        <a:p>
                          <a:pPr/>
                          <a14:m>
                            <m:oMathPara xmlns:m="http://schemas.openxmlformats.org/officeDocument/2006/math">
                              <m:oMathParaPr>
                                <m:jc m:val="centerGroup"/>
                              </m:oMathParaPr>
                              <m:oMath xmlns:m="http://schemas.openxmlformats.org/officeDocument/2006/math">
                                <m:r>
                                  <a:rPr lang="en-GB" sz="1800" i="1" baseline="0" dirty="0" smtClean="0">
                                    <a:latin typeface="Cambria Math" panose="02040503050406030204" pitchFamily="18" charset="0"/>
                                  </a:rPr>
                                  <m:t>1.12</m:t>
                                </m:r>
                              </m:oMath>
                            </m:oMathPara>
                          </a14:m>
                          <a:endParaRPr lang="en-GB" sz="1800" baseline="0" dirty="0"/>
                        </a:p>
                      </a:txBody>
                      <a:tcPr/>
                    </a:tc>
                    <a:tc>
                      <a:txBody>
                        <a:bodyPr/>
                        <a:lstStyle/>
                        <a:p>
                          <a:pPr/>
                          <a14:m>
                            <m:oMathPara xmlns:m="http://schemas.openxmlformats.org/officeDocument/2006/math">
                              <m:oMathParaPr>
                                <m:jc m:val="centerGroup"/>
                              </m:oMathParaPr>
                              <m:oMath xmlns:m="http://schemas.openxmlformats.org/officeDocument/2006/math">
                                <m:r>
                                  <a:rPr lang="en-GB" sz="1800" i="1" baseline="0" dirty="0" smtClean="0">
                                    <a:latin typeface="Cambria Math" panose="02040503050406030204" pitchFamily="18" charset="0"/>
                                  </a:rPr>
                                  <m:t>1.25</m:t>
                                </m:r>
                              </m:oMath>
                            </m:oMathPara>
                          </a14:m>
                          <a:endParaRPr lang="en-GB" sz="1800" baseline="0" dirty="0"/>
                        </a:p>
                      </a:txBody>
                      <a:tcPr/>
                    </a:tc>
                    <a:tc>
                      <a:txBody>
                        <a:bodyPr/>
                        <a:lstStyle/>
                        <a:p>
                          <a:pPr/>
                          <a14:m>
                            <m:oMathPara xmlns:m="http://schemas.openxmlformats.org/officeDocument/2006/math">
                              <m:oMathParaPr>
                                <m:jc m:val="centerGroup"/>
                              </m:oMathParaPr>
                              <m:oMath xmlns:m="http://schemas.openxmlformats.org/officeDocument/2006/math">
                                <m:r>
                                  <a:rPr lang="en-GB" sz="1800" i="1" baseline="0" dirty="0" smtClean="0">
                                    <a:latin typeface="Cambria Math" panose="02040503050406030204" pitchFamily="18" charset="0"/>
                                  </a:rPr>
                                  <m:t>0.32</m:t>
                                </m:r>
                              </m:oMath>
                            </m:oMathPara>
                          </a14:m>
                          <a:endParaRPr lang="en-GB" sz="1800" baseline="0" dirty="0"/>
                        </a:p>
                      </a:txBody>
                      <a:tcPr/>
                    </a:tc>
                    <a:tc>
                      <a:txBody>
                        <a:bodyPr/>
                        <a:lstStyle/>
                        <a:p>
                          <a:pPr/>
                          <a14:m>
                            <m:oMathPara xmlns:m="http://schemas.openxmlformats.org/officeDocument/2006/math">
                              <m:oMathParaPr>
                                <m:jc m:val="centerGroup"/>
                              </m:oMathParaPr>
                              <m:oMath xmlns:m="http://schemas.openxmlformats.org/officeDocument/2006/math">
                                <m:r>
                                  <a:rPr lang="en-GB" sz="1800" i="1" baseline="0" dirty="0" smtClean="0">
                                    <a:latin typeface="Cambria Math" panose="02040503050406030204" pitchFamily="18" charset="0"/>
                                  </a:rPr>
                                  <m:t>0.96</m:t>
                                </m:r>
                              </m:oMath>
                            </m:oMathPara>
                          </a14:m>
                          <a:endParaRPr lang="en-GB" sz="1800" baseline="0" dirty="0"/>
                        </a:p>
                      </a:txBody>
                      <a:tcPr/>
                    </a:tc>
                    <a:extLst>
                      <a:ext uri="{0D108BD9-81ED-4DB2-BD59-A6C34878D82A}">
                        <a16:rowId xmlns:a16="http://schemas.microsoft.com/office/drawing/2014/main" val="10002"/>
                      </a:ext>
                    </a:extLst>
                  </a:tr>
                </a:tbl>
              </a:graphicData>
            </a:graphic>
          </p:graphicFrame>
        </mc:Choice>
        <mc:Fallback xmlns="">
          <p:graphicFrame>
            <p:nvGraphicFramePr>
              <p:cNvPr id="8" name="Table 7"/>
              <p:cNvGraphicFramePr>
                <a:graphicFrameLocks noGrp="1"/>
              </p:cNvGraphicFramePr>
              <p:nvPr>
                <p:extLst>
                  <p:ext uri="{D42A27DB-BD31-4B8C-83A1-F6EECF244321}">
                    <p14:modId xmlns:p14="http://schemas.microsoft.com/office/powerpoint/2010/main" val="1392813414"/>
                  </p:ext>
                </p:extLst>
              </p:nvPr>
            </p:nvGraphicFramePr>
            <p:xfrm>
              <a:off x="685800" y="4035251"/>
              <a:ext cx="7772400" cy="1371600"/>
            </p:xfrm>
            <a:graphic>
              <a:graphicData uri="http://schemas.openxmlformats.org/drawingml/2006/table">
                <a:tbl>
                  <a:tblPr firstRow="1" bandRow="1">
                    <a:tableStyleId>{5C22544A-7EE6-4342-B048-85BDC9FD1C3A}</a:tableStyleId>
                  </a:tblPr>
                  <a:tblGrid>
                    <a:gridCol w="1781070"/>
                    <a:gridCol w="1198266"/>
                    <a:gridCol w="1198266"/>
                    <a:gridCol w="1198266"/>
                    <a:gridCol w="1198266"/>
                    <a:gridCol w="1198266"/>
                  </a:tblGrid>
                  <a:tr h="640080">
                    <a:tc>
                      <a:txBody>
                        <a:bodyPr/>
                        <a:lstStyle/>
                        <a:p>
                          <a:r>
                            <a:rPr lang="en-GB" sz="1800" dirty="0" smtClean="0"/>
                            <a:t>Dividend per share (euro)</a:t>
                          </a:r>
                          <a:endParaRPr lang="en-GB" sz="1800" dirty="0"/>
                        </a:p>
                      </a:txBody>
                      <a:tcPr/>
                    </a:tc>
                    <a:tc>
                      <a:txBody>
                        <a:bodyPr/>
                        <a:lstStyle/>
                        <a:p>
                          <a:r>
                            <a:rPr lang="en-GB" sz="1800" dirty="0" err="1" smtClean="0"/>
                            <a:t>Huver</a:t>
                          </a:r>
                          <a:r>
                            <a:rPr lang="en-GB" sz="1800" dirty="0" smtClean="0"/>
                            <a:t> Co</a:t>
                          </a:r>
                          <a:endParaRPr lang="en-GB" sz="1800" dirty="0"/>
                        </a:p>
                      </a:txBody>
                      <a:tcPr anchor="ctr"/>
                    </a:tc>
                    <a:tc>
                      <a:txBody>
                        <a:bodyPr/>
                        <a:lstStyle/>
                        <a:p>
                          <a:r>
                            <a:rPr lang="en-GB" sz="1800" dirty="0" err="1" smtClean="0"/>
                            <a:t>Drebs</a:t>
                          </a:r>
                          <a:r>
                            <a:rPr lang="en-GB" sz="1800" dirty="0" smtClean="0"/>
                            <a:t> Ltd</a:t>
                          </a:r>
                          <a:endParaRPr lang="en-GB" sz="1800" dirty="0"/>
                        </a:p>
                      </a:txBody>
                      <a:tcPr anchor="ctr"/>
                    </a:tc>
                    <a:tc>
                      <a:txBody>
                        <a:bodyPr/>
                        <a:lstStyle/>
                        <a:p>
                          <a:r>
                            <a:rPr lang="en-GB" sz="1800" dirty="0" err="1" smtClean="0"/>
                            <a:t>Fevs</a:t>
                          </a:r>
                          <a:r>
                            <a:rPr lang="en-GB" sz="1800" baseline="0" dirty="0" smtClean="0"/>
                            <a:t> plc</a:t>
                          </a:r>
                          <a:endParaRPr lang="en-GB" sz="1800" dirty="0"/>
                        </a:p>
                      </a:txBody>
                      <a:tcPr anchor="ctr"/>
                    </a:tc>
                    <a:tc>
                      <a:txBody>
                        <a:bodyPr/>
                        <a:lstStyle/>
                        <a:p>
                          <a:r>
                            <a:rPr lang="en-GB" sz="1800" dirty="0" err="1" smtClean="0"/>
                            <a:t>Fauvers</a:t>
                          </a:r>
                          <a:endParaRPr lang="en-GB" sz="1800" dirty="0"/>
                        </a:p>
                      </a:txBody>
                      <a:tcPr anchor="ctr"/>
                    </a:tc>
                    <a:tc>
                      <a:txBody>
                        <a:bodyPr/>
                        <a:lstStyle/>
                        <a:p>
                          <a:r>
                            <a:rPr lang="en-GB" sz="1800" dirty="0" err="1" smtClean="0"/>
                            <a:t>Steapars</a:t>
                          </a:r>
                          <a:endParaRPr lang="en-GB" sz="1800" dirty="0"/>
                        </a:p>
                      </a:txBody>
                      <a:tcPr anchor="ctr"/>
                    </a:tc>
                  </a:tr>
                  <a:tr h="365760">
                    <a:tc>
                      <a:txBody>
                        <a:bodyPr/>
                        <a:lstStyle/>
                        <a:p>
                          <a:r>
                            <a:rPr lang="en-GB" sz="1800" b="1" baseline="0" dirty="0" smtClean="0"/>
                            <a:t>Interim dividend</a:t>
                          </a:r>
                          <a:endParaRPr lang="en-GB" sz="1800" b="1" baseline="0" dirty="0"/>
                        </a:p>
                      </a:txBody>
                      <a:tcPr/>
                    </a:tc>
                    <a:tc>
                      <a:txBody>
                        <a:bodyPr/>
                        <a:lstStyle/>
                        <a:p>
                          <a:endParaRPr lang="en-US"/>
                        </a:p>
                      </a:txBody>
                      <a:tcPr>
                        <a:blipFill rotWithShape="0">
                          <a:blip r:embed="rId4"/>
                          <a:stretch>
                            <a:fillRect l="-148731" t="-180328" r="-401523" b="-124590"/>
                          </a:stretch>
                        </a:blipFill>
                      </a:tcPr>
                    </a:tc>
                    <a:tc>
                      <a:txBody>
                        <a:bodyPr/>
                        <a:lstStyle/>
                        <a:p>
                          <a:endParaRPr lang="en-US"/>
                        </a:p>
                      </a:txBody>
                      <a:tcPr>
                        <a:blipFill rotWithShape="0">
                          <a:blip r:embed="rId4"/>
                          <a:stretch>
                            <a:fillRect l="-248731" t="-180328" r="-301523" b="-124590"/>
                          </a:stretch>
                        </a:blipFill>
                      </a:tcPr>
                    </a:tc>
                    <a:tc>
                      <a:txBody>
                        <a:bodyPr/>
                        <a:lstStyle/>
                        <a:p>
                          <a:endParaRPr lang="en-US"/>
                        </a:p>
                      </a:txBody>
                      <a:tcPr>
                        <a:blipFill rotWithShape="0">
                          <a:blip r:embed="rId4"/>
                          <a:stretch>
                            <a:fillRect l="-348731" t="-180328" r="-201523" b="-124590"/>
                          </a:stretch>
                        </a:blipFill>
                      </a:tcPr>
                    </a:tc>
                    <a:tc>
                      <a:txBody>
                        <a:bodyPr/>
                        <a:lstStyle/>
                        <a:p>
                          <a:endParaRPr lang="en-US"/>
                        </a:p>
                      </a:txBody>
                      <a:tcPr>
                        <a:blipFill rotWithShape="0">
                          <a:blip r:embed="rId4"/>
                          <a:stretch>
                            <a:fillRect l="-451020" t="-180328" r="-102551" b="-124590"/>
                          </a:stretch>
                        </a:blipFill>
                      </a:tcPr>
                    </a:tc>
                    <a:tc>
                      <a:txBody>
                        <a:bodyPr/>
                        <a:lstStyle/>
                        <a:p>
                          <a:endParaRPr lang="en-US"/>
                        </a:p>
                      </a:txBody>
                      <a:tcPr>
                        <a:blipFill rotWithShape="0">
                          <a:blip r:embed="rId4"/>
                          <a:stretch>
                            <a:fillRect l="-548223" t="-180328" r="-2030" b="-124590"/>
                          </a:stretch>
                        </a:blipFill>
                      </a:tcPr>
                    </a:tc>
                  </a:tr>
                  <a:tr h="365760">
                    <a:tc>
                      <a:txBody>
                        <a:bodyPr/>
                        <a:lstStyle/>
                        <a:p>
                          <a:r>
                            <a:rPr lang="en-GB" sz="1800" b="1" baseline="0" dirty="0" smtClean="0"/>
                            <a:t>Final dividend</a:t>
                          </a:r>
                          <a:endParaRPr lang="en-GB" sz="1800" b="1" baseline="0" dirty="0"/>
                        </a:p>
                      </a:txBody>
                      <a:tcPr/>
                    </a:tc>
                    <a:tc>
                      <a:txBody>
                        <a:bodyPr/>
                        <a:lstStyle/>
                        <a:p>
                          <a:endParaRPr lang="en-US"/>
                        </a:p>
                      </a:txBody>
                      <a:tcPr>
                        <a:blipFill rotWithShape="0">
                          <a:blip r:embed="rId4"/>
                          <a:stretch>
                            <a:fillRect l="-148731" t="-285000" r="-401523" b="-26667"/>
                          </a:stretch>
                        </a:blipFill>
                      </a:tcPr>
                    </a:tc>
                    <a:tc>
                      <a:txBody>
                        <a:bodyPr/>
                        <a:lstStyle/>
                        <a:p>
                          <a:endParaRPr lang="en-US"/>
                        </a:p>
                      </a:txBody>
                      <a:tcPr>
                        <a:blipFill rotWithShape="0">
                          <a:blip r:embed="rId4"/>
                          <a:stretch>
                            <a:fillRect l="-248731" t="-285000" r="-301523" b="-26667"/>
                          </a:stretch>
                        </a:blipFill>
                      </a:tcPr>
                    </a:tc>
                    <a:tc>
                      <a:txBody>
                        <a:bodyPr/>
                        <a:lstStyle/>
                        <a:p>
                          <a:endParaRPr lang="en-US"/>
                        </a:p>
                      </a:txBody>
                      <a:tcPr>
                        <a:blipFill rotWithShape="0">
                          <a:blip r:embed="rId4"/>
                          <a:stretch>
                            <a:fillRect l="-348731" t="-285000" r="-201523" b="-26667"/>
                          </a:stretch>
                        </a:blipFill>
                      </a:tcPr>
                    </a:tc>
                    <a:tc>
                      <a:txBody>
                        <a:bodyPr/>
                        <a:lstStyle/>
                        <a:p>
                          <a:endParaRPr lang="en-US"/>
                        </a:p>
                      </a:txBody>
                      <a:tcPr>
                        <a:blipFill rotWithShape="0">
                          <a:blip r:embed="rId4"/>
                          <a:stretch>
                            <a:fillRect l="-451020" t="-285000" r="-102551" b="-26667"/>
                          </a:stretch>
                        </a:blipFill>
                      </a:tcPr>
                    </a:tc>
                    <a:tc>
                      <a:txBody>
                        <a:bodyPr/>
                        <a:lstStyle/>
                        <a:p>
                          <a:endParaRPr lang="en-US"/>
                        </a:p>
                      </a:txBody>
                      <a:tcPr>
                        <a:blipFill rotWithShape="0">
                          <a:blip r:embed="rId4"/>
                          <a:stretch>
                            <a:fillRect l="-548223" t="-285000" r="-2030" b="-26667"/>
                          </a:stretch>
                        </a:blipFill>
                      </a:tcPr>
                    </a:tc>
                  </a:tr>
                </a:tbl>
              </a:graphicData>
            </a:graphic>
          </p:graphicFrame>
        </mc:Fallback>
      </mc:AlternateContent>
      <p:sp>
        <p:nvSpPr>
          <p:cNvPr id="3" name="Content Placeholder 2"/>
          <p:cNvSpPr>
            <a:spLocks noGrp="1"/>
          </p:cNvSpPr>
          <p:nvPr>
            <p:ph sz="half" idx="1"/>
          </p:nvPr>
        </p:nvSpPr>
        <p:spPr>
          <a:xfrm>
            <a:off x="381000" y="5943600"/>
            <a:ext cx="8229600" cy="381000"/>
          </a:xfrm>
        </p:spPr>
        <p:txBody>
          <a:bodyPr>
            <a:noAutofit/>
          </a:bodyPr>
          <a:lstStyle/>
          <a:p>
            <a:pPr marL="0" indent="0">
              <a:buNone/>
            </a:pPr>
            <a:r>
              <a:rPr lang="en-GB" sz="2000" dirty="0">
                <a:solidFill>
                  <a:schemeClr val="tx2">
                    <a:lumMod val="75000"/>
                  </a:schemeClr>
                </a:solidFill>
              </a:rPr>
              <a:t>a) </a:t>
            </a:r>
            <a:r>
              <a:rPr lang="en-GB" sz="2000" dirty="0" err="1">
                <a:solidFill>
                  <a:schemeClr val="tx2">
                    <a:lumMod val="75000"/>
                  </a:schemeClr>
                </a:solidFill>
              </a:rPr>
              <a:t>Huver</a:t>
            </a:r>
            <a:r>
              <a:rPr lang="en-GB" sz="2000" dirty="0">
                <a:solidFill>
                  <a:schemeClr val="tx2">
                    <a:lumMod val="75000"/>
                  </a:schemeClr>
                </a:solidFill>
              </a:rPr>
              <a:t> Co    </a:t>
            </a:r>
            <a:r>
              <a:rPr lang="en-NZ" sz="2000" dirty="0">
                <a:solidFill>
                  <a:schemeClr val="tx2">
                    <a:lumMod val="75000"/>
                  </a:schemeClr>
                </a:solidFill>
                <a:ea typeface="Times New Roman"/>
                <a:cs typeface="Times New Roman"/>
              </a:rPr>
              <a:t>    b) </a:t>
            </a:r>
            <a:r>
              <a:rPr lang="en-NZ" sz="2000" dirty="0" err="1">
                <a:solidFill>
                  <a:schemeClr val="tx2">
                    <a:lumMod val="75000"/>
                  </a:schemeClr>
                </a:solidFill>
                <a:ea typeface="Times New Roman"/>
                <a:cs typeface="Times New Roman"/>
              </a:rPr>
              <a:t>Drebs</a:t>
            </a:r>
            <a:r>
              <a:rPr lang="en-NZ" sz="2000" dirty="0">
                <a:solidFill>
                  <a:schemeClr val="tx2">
                    <a:lumMod val="75000"/>
                  </a:schemeClr>
                </a:solidFill>
                <a:ea typeface="Times New Roman"/>
                <a:cs typeface="Times New Roman"/>
              </a:rPr>
              <a:t> Ltd</a:t>
            </a:r>
            <a:r>
              <a:rPr lang="en-GB" sz="2000" dirty="0">
                <a:solidFill>
                  <a:schemeClr val="tx2">
                    <a:lumMod val="75000"/>
                  </a:schemeClr>
                </a:solidFill>
              </a:rPr>
              <a:t>        </a:t>
            </a:r>
            <a:r>
              <a:rPr lang="en-NZ" sz="2000" dirty="0">
                <a:solidFill>
                  <a:schemeClr val="tx2">
                    <a:lumMod val="75000"/>
                  </a:schemeClr>
                </a:solidFill>
                <a:ea typeface="Times New Roman"/>
                <a:cs typeface="Times New Roman"/>
              </a:rPr>
              <a:t>c) </a:t>
            </a:r>
            <a:r>
              <a:rPr lang="en-GB" sz="2000" dirty="0" err="1">
                <a:solidFill>
                  <a:schemeClr val="tx2">
                    <a:lumMod val="75000"/>
                  </a:schemeClr>
                </a:solidFill>
                <a:ea typeface="Times New Roman"/>
                <a:cs typeface="Times New Roman"/>
              </a:rPr>
              <a:t>Fevs</a:t>
            </a:r>
            <a:r>
              <a:rPr lang="en-GB" sz="2000" dirty="0">
                <a:solidFill>
                  <a:schemeClr val="tx2">
                    <a:lumMod val="75000"/>
                  </a:schemeClr>
                </a:solidFill>
                <a:ea typeface="Times New Roman"/>
                <a:cs typeface="Times New Roman"/>
              </a:rPr>
              <a:t> plc        d) </a:t>
            </a:r>
            <a:r>
              <a:rPr lang="en-GB" sz="2000" dirty="0" err="1">
                <a:solidFill>
                  <a:schemeClr val="tx2">
                    <a:lumMod val="75000"/>
                  </a:schemeClr>
                </a:solidFill>
                <a:ea typeface="Times New Roman"/>
                <a:cs typeface="Times New Roman"/>
              </a:rPr>
              <a:t>Fauvers</a:t>
            </a:r>
            <a:r>
              <a:rPr lang="en-GB" sz="2000" dirty="0">
                <a:solidFill>
                  <a:schemeClr val="tx2">
                    <a:lumMod val="75000"/>
                  </a:schemeClr>
                </a:solidFill>
                <a:ea typeface="Times New Roman"/>
                <a:cs typeface="Times New Roman"/>
              </a:rPr>
              <a:t>        e)</a:t>
            </a:r>
            <a:r>
              <a:rPr lang="en-GB" sz="2000" dirty="0" err="1">
                <a:solidFill>
                  <a:schemeClr val="tx2">
                    <a:lumMod val="75000"/>
                  </a:schemeClr>
                </a:solidFill>
                <a:ea typeface="Times New Roman"/>
                <a:cs typeface="Times New Roman"/>
              </a:rPr>
              <a:t>Steapars</a:t>
            </a:r>
            <a:endParaRPr lang="en-GB" sz="1100" i="1" dirty="0">
              <a:solidFill>
                <a:schemeClr val="tx2">
                  <a:lumMod val="75000"/>
                </a:schemeClr>
              </a:solidFill>
            </a:endParaRPr>
          </a:p>
        </p:txBody>
      </p:sp>
      <p:sp>
        <p:nvSpPr>
          <p:cNvPr id="5" name="Text Placeholder 4"/>
          <p:cNvSpPr>
            <a:spLocks noGrp="1"/>
          </p:cNvSpPr>
          <p:nvPr>
            <p:ph type="body" sz="quarter" idx="13"/>
          </p:nvPr>
        </p:nvSpPr>
        <p:spPr>
          <a:xfrm>
            <a:off x="6705600" y="6248400"/>
            <a:ext cx="2362200" cy="260350"/>
          </a:xfrm>
        </p:spPr>
        <p:txBody>
          <a:bodyPr/>
          <a:lstStyle/>
          <a:p>
            <a:r>
              <a:rPr lang="en-GB" i="1" dirty="0">
                <a:solidFill>
                  <a:schemeClr val="tx2">
                    <a:lumMod val="75000"/>
                  </a:schemeClr>
                </a:solidFill>
              </a:rPr>
              <a:t>Source: </a:t>
            </a:r>
            <a:r>
              <a:rPr lang="en-GB" i="1" dirty="0">
                <a:solidFill>
                  <a:schemeClr val="tx2">
                    <a:lumMod val="75000"/>
                  </a:schemeClr>
                </a:solidFill>
                <a:hlinkClick r:id="rId5"/>
              </a:rPr>
              <a:t>www.assessmentday.co.uk</a:t>
            </a:r>
            <a:endParaRPr lang="en-GB" dirty="0"/>
          </a:p>
        </p:txBody>
      </p:sp>
      <p:sp>
        <p:nvSpPr>
          <p:cNvPr id="9" name="TextBox 8"/>
          <p:cNvSpPr txBox="1"/>
          <p:nvPr/>
        </p:nvSpPr>
        <p:spPr>
          <a:xfrm>
            <a:off x="3844974" y="1123890"/>
            <a:ext cx="1477007" cy="400110"/>
          </a:xfrm>
          <a:prstGeom prst="rect">
            <a:avLst/>
          </a:prstGeom>
          <a:noFill/>
        </p:spPr>
        <p:txBody>
          <a:bodyPr wrap="none" rtlCol="0">
            <a:spAutoFit/>
          </a:bodyPr>
          <a:lstStyle/>
          <a:p>
            <a:pPr algn="l"/>
            <a:r>
              <a:rPr lang="en-GB" sz="2000" b="1" dirty="0">
                <a:solidFill>
                  <a:schemeClr val="tx2">
                    <a:lumMod val="75000"/>
                  </a:schemeClr>
                </a:solidFill>
              </a:rPr>
              <a:t>Share Prices</a:t>
            </a:r>
          </a:p>
        </p:txBody>
      </p:sp>
      <p:sp>
        <p:nvSpPr>
          <p:cNvPr id="10" name="TextBox 9"/>
          <p:cNvSpPr txBox="1"/>
          <p:nvPr/>
        </p:nvSpPr>
        <p:spPr>
          <a:xfrm>
            <a:off x="1524000" y="5410200"/>
            <a:ext cx="6096000" cy="584775"/>
          </a:xfrm>
          <a:prstGeom prst="rect">
            <a:avLst/>
          </a:prstGeom>
          <a:noFill/>
        </p:spPr>
        <p:txBody>
          <a:bodyPr wrap="square" rtlCol="0">
            <a:spAutoFit/>
          </a:bodyPr>
          <a:lstStyle/>
          <a:p>
            <a:pPr algn="ctr"/>
            <a:r>
              <a:rPr lang="en-GB" sz="1600" b="1" dirty="0">
                <a:solidFill>
                  <a:schemeClr val="tx2">
                    <a:lumMod val="75000"/>
                  </a:schemeClr>
                </a:solidFill>
              </a:rPr>
              <a:t>Note: </a:t>
            </a:r>
            <a:r>
              <a:rPr lang="en-GB" sz="1600" dirty="0">
                <a:solidFill>
                  <a:schemeClr val="tx2">
                    <a:lumMod val="75000"/>
                  </a:schemeClr>
                </a:solidFill>
              </a:rPr>
              <a:t>the total annual dividend paid per share is the sum of the interim dividend and the final dividend</a:t>
            </a:r>
          </a:p>
        </p:txBody>
      </p:sp>
    </p:spTree>
    <p:extLst>
      <p:ext uri="{BB962C8B-B14F-4D97-AF65-F5344CB8AC3E}">
        <p14:creationId xmlns:p14="http://schemas.microsoft.com/office/powerpoint/2010/main" val="1762441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1"/>
            <a:ext cx="9144000" cy="806450"/>
          </a:xfrm>
        </p:spPr>
        <p:txBody>
          <a:bodyPr>
            <a:noAutofit/>
          </a:bodyPr>
          <a:lstStyle/>
          <a:p>
            <a:r>
              <a:rPr lang="en-GB" sz="2800" dirty="0"/>
              <a:t>Which share had the largest difference between highest and lowest price over the last 12 months? - ANSWER</a:t>
            </a:r>
          </a:p>
        </p:txBody>
      </p:sp>
      <p:sp>
        <p:nvSpPr>
          <p:cNvPr id="3" name="Content Placeholder 2"/>
          <p:cNvSpPr>
            <a:spLocks noGrp="1"/>
          </p:cNvSpPr>
          <p:nvPr>
            <p:ph idx="1"/>
          </p:nvPr>
        </p:nvSpPr>
        <p:spPr>
          <a:xfrm>
            <a:off x="457200" y="1035050"/>
            <a:ext cx="8229600" cy="336550"/>
          </a:xfrm>
        </p:spPr>
        <p:txBody>
          <a:bodyPr>
            <a:noAutofit/>
          </a:bodyPr>
          <a:lstStyle/>
          <a:p>
            <a:r>
              <a:rPr lang="en-GB" sz="1800" dirty="0"/>
              <a:t>The information needed is in this table:</a:t>
            </a:r>
          </a:p>
        </p:txBody>
      </p:sp>
      <mc:AlternateContent xmlns:mc="http://schemas.openxmlformats.org/markup-compatibility/2006" xmlns:a14="http://schemas.microsoft.com/office/drawing/2010/main">
        <mc:Choice Requires="a14">
          <p:graphicFrame>
            <p:nvGraphicFramePr>
              <p:cNvPr id="10" name="Table 9"/>
              <p:cNvGraphicFramePr>
                <a:graphicFrameLocks noGrp="1"/>
              </p:cNvGraphicFramePr>
              <p:nvPr>
                <p:extLst>
                  <p:ext uri="{D42A27DB-BD31-4B8C-83A1-F6EECF244321}">
                    <p14:modId xmlns:p14="http://schemas.microsoft.com/office/powerpoint/2010/main" val="811098855"/>
                  </p:ext>
                </p:extLst>
              </p:nvPr>
            </p:nvGraphicFramePr>
            <p:xfrm>
              <a:off x="1485901" y="1371600"/>
              <a:ext cx="6172199" cy="1829400"/>
            </p:xfrm>
            <a:graphic>
              <a:graphicData uri="http://schemas.openxmlformats.org/drawingml/2006/table">
                <a:tbl>
                  <a:tblPr firstRow="1" bandRow="1">
                    <a:tableStyleId>{5C22544A-7EE6-4342-B048-85BDC9FD1C3A}</a:tableStyleId>
                  </a:tblPr>
                  <a:tblGrid>
                    <a:gridCol w="1136985">
                      <a:extLst>
                        <a:ext uri="{9D8B030D-6E8A-4147-A177-3AD203B41FA5}">
                          <a16:colId xmlns:a16="http://schemas.microsoft.com/office/drawing/2014/main" val="20000"/>
                        </a:ext>
                      </a:extLst>
                    </a:gridCol>
                    <a:gridCol w="974558">
                      <a:extLst>
                        <a:ext uri="{9D8B030D-6E8A-4147-A177-3AD203B41FA5}">
                          <a16:colId xmlns:a16="http://schemas.microsoft.com/office/drawing/2014/main" val="20001"/>
                        </a:ext>
                      </a:extLst>
                    </a:gridCol>
                    <a:gridCol w="1299410">
                      <a:extLst>
                        <a:ext uri="{9D8B030D-6E8A-4147-A177-3AD203B41FA5}">
                          <a16:colId xmlns:a16="http://schemas.microsoft.com/office/drawing/2014/main" val="20002"/>
                        </a:ext>
                      </a:extLst>
                    </a:gridCol>
                    <a:gridCol w="1380623">
                      <a:extLst>
                        <a:ext uri="{9D8B030D-6E8A-4147-A177-3AD203B41FA5}">
                          <a16:colId xmlns:a16="http://schemas.microsoft.com/office/drawing/2014/main" val="20003"/>
                        </a:ext>
                      </a:extLst>
                    </a:gridCol>
                    <a:gridCol w="1380623">
                      <a:extLst>
                        <a:ext uri="{9D8B030D-6E8A-4147-A177-3AD203B41FA5}">
                          <a16:colId xmlns:a16="http://schemas.microsoft.com/office/drawing/2014/main" val="20004"/>
                        </a:ext>
                      </a:extLst>
                    </a:gridCol>
                  </a:tblGrid>
                  <a:tr h="457800">
                    <a:tc>
                      <a:txBody>
                        <a:bodyPr/>
                        <a:lstStyle/>
                        <a:p>
                          <a:r>
                            <a:rPr lang="en-GB" sz="1200" baseline="0" dirty="0"/>
                            <a:t>Company</a:t>
                          </a:r>
                        </a:p>
                      </a:txBody>
                      <a:tcPr/>
                    </a:tc>
                    <a:tc>
                      <a:txBody>
                        <a:bodyPr/>
                        <a:lstStyle/>
                        <a:p>
                          <a:r>
                            <a:rPr lang="en-GB" sz="1200" baseline="0" dirty="0"/>
                            <a:t>Today’s price</a:t>
                          </a:r>
                        </a:p>
                      </a:txBody>
                      <a:tcPr/>
                    </a:tc>
                    <a:tc>
                      <a:txBody>
                        <a:bodyPr/>
                        <a:lstStyle/>
                        <a:p>
                          <a:r>
                            <a:rPr lang="en-GB" sz="1200" baseline="0" dirty="0"/>
                            <a:t>Change from previous day</a:t>
                          </a:r>
                        </a:p>
                      </a:txBody>
                      <a:tcPr/>
                    </a:tc>
                    <a:tc>
                      <a:txBody>
                        <a:bodyPr/>
                        <a:lstStyle/>
                        <a:p>
                          <a:r>
                            <a:rPr lang="en-GB" sz="1200" baseline="0" dirty="0"/>
                            <a:t>Past 12 months </a:t>
                          </a:r>
                        </a:p>
                        <a:p>
                          <a:r>
                            <a:rPr lang="en-GB" sz="1200" baseline="0" dirty="0"/>
                            <a:t>Max price</a:t>
                          </a:r>
                        </a:p>
                      </a:txBody>
                      <a:tcPr/>
                    </a:tc>
                    <a:tc>
                      <a:txBody>
                        <a:bodyPr/>
                        <a:lstStyle/>
                        <a:p>
                          <a:r>
                            <a:rPr lang="en-GB" sz="1200" baseline="0" dirty="0"/>
                            <a:t>Past 12 months  Min price</a:t>
                          </a:r>
                        </a:p>
                      </a:txBody>
                      <a:tcPr/>
                    </a:tc>
                    <a:extLst>
                      <a:ext uri="{0D108BD9-81ED-4DB2-BD59-A6C34878D82A}">
                        <a16:rowId xmlns:a16="http://schemas.microsoft.com/office/drawing/2014/main" val="10000"/>
                      </a:ext>
                    </a:extLst>
                  </a:tr>
                  <a:tr h="244440">
                    <a:tc>
                      <a:txBody>
                        <a:bodyPr/>
                        <a:lstStyle/>
                        <a:p>
                          <a:r>
                            <a:rPr lang="en-GB" sz="1200" b="1" dirty="0" err="1"/>
                            <a:t>Huver</a:t>
                          </a:r>
                          <a:r>
                            <a:rPr lang="en-GB" sz="1200" b="1" dirty="0"/>
                            <a:t> Co</a:t>
                          </a:r>
                        </a:p>
                      </a:txBody>
                      <a:tcPr/>
                    </a:tc>
                    <a:tc>
                      <a:txBody>
                        <a:bodyPr/>
                        <a:lstStyle/>
                        <a:p>
                          <a:pPr/>
                          <a14:m>
                            <m:oMathPara xmlns:m="http://schemas.openxmlformats.org/officeDocument/2006/math">
                              <m:oMathParaPr>
                                <m:jc m:val="centerGroup"/>
                              </m:oMathParaPr>
                              <m:oMath xmlns:m="http://schemas.openxmlformats.org/officeDocument/2006/math">
                                <m:r>
                                  <a:rPr lang="en-GB" sz="1200" i="1" dirty="0" smtClean="0">
                                    <a:latin typeface="Cambria Math" panose="02040503050406030204" pitchFamily="18" charset="0"/>
                                  </a:rPr>
                                  <m:t>1,150</m:t>
                                </m:r>
                              </m:oMath>
                            </m:oMathPara>
                          </a14:m>
                          <a:endParaRPr lang="en-GB" sz="1200" baseline="0" dirty="0"/>
                        </a:p>
                      </a:txBody>
                      <a:tcPr/>
                    </a:tc>
                    <a:tc>
                      <a:txBody>
                        <a:bodyPr/>
                        <a:lstStyle/>
                        <a:p>
                          <a:pPr/>
                          <a14:m>
                            <m:oMathPara xmlns:m="http://schemas.openxmlformats.org/officeDocument/2006/math">
                              <m:oMathParaPr>
                                <m:jc m:val="centerGroup"/>
                              </m:oMathParaPr>
                              <m:oMath xmlns:m="http://schemas.openxmlformats.org/officeDocument/2006/math">
                                <m:r>
                                  <a:rPr lang="en-GB" sz="1200" i="1" dirty="0" smtClean="0">
                                    <a:latin typeface="Cambria Math" panose="02040503050406030204" pitchFamily="18" charset="0"/>
                                  </a:rPr>
                                  <m:t>1.10</m:t>
                                </m:r>
                              </m:oMath>
                            </m:oMathPara>
                          </a14:m>
                          <a:endParaRPr lang="en-GB" sz="1200" dirty="0"/>
                        </a:p>
                      </a:txBody>
                      <a:tcPr/>
                    </a:tc>
                    <a:tc>
                      <a:txBody>
                        <a:bodyPr/>
                        <a:lstStyle/>
                        <a:p>
                          <a:pPr/>
                          <a14:m>
                            <m:oMathPara xmlns:m="http://schemas.openxmlformats.org/officeDocument/2006/math">
                              <m:oMathParaPr>
                                <m:jc m:val="centerGroup"/>
                              </m:oMathParaPr>
                              <m:oMath xmlns:m="http://schemas.openxmlformats.org/officeDocument/2006/math">
                                <m:r>
                                  <a:rPr lang="en-GB" sz="1200" i="1" dirty="0" smtClean="0">
                                    <a:latin typeface="Cambria Math" panose="02040503050406030204" pitchFamily="18" charset="0"/>
                                  </a:rPr>
                                  <m:t>1,360</m:t>
                                </m:r>
                              </m:oMath>
                            </m:oMathPara>
                          </a14:m>
                          <a:endParaRPr lang="en-GB" sz="1200" dirty="0"/>
                        </a:p>
                      </a:txBody>
                      <a:tcPr/>
                    </a:tc>
                    <a:tc>
                      <a:txBody>
                        <a:bodyPr/>
                        <a:lstStyle/>
                        <a:p>
                          <a:pPr algn="l"/>
                          <a14:m>
                            <m:oMathPara xmlns:m="http://schemas.openxmlformats.org/officeDocument/2006/math">
                              <m:oMathParaPr>
                                <m:jc m:val="centerGroup"/>
                              </m:oMathParaPr>
                              <m:oMath xmlns:m="http://schemas.openxmlformats.org/officeDocument/2006/math">
                                <m:r>
                                  <a:rPr lang="en-GB" sz="1200" i="1" dirty="0" smtClean="0">
                                    <a:latin typeface="Cambria Math" panose="02040503050406030204" pitchFamily="18" charset="0"/>
                                  </a:rPr>
                                  <m:t>860</m:t>
                                </m:r>
                              </m:oMath>
                            </m:oMathPara>
                          </a14:m>
                          <a:endParaRPr lang="en-GB" sz="1200" dirty="0"/>
                        </a:p>
                      </a:txBody>
                      <a:tcPr/>
                    </a:tc>
                    <a:extLst>
                      <a:ext uri="{0D108BD9-81ED-4DB2-BD59-A6C34878D82A}">
                        <a16:rowId xmlns:a16="http://schemas.microsoft.com/office/drawing/2014/main" val="10001"/>
                      </a:ext>
                    </a:extLst>
                  </a:tr>
                  <a:tr h="244440">
                    <a:tc>
                      <a:txBody>
                        <a:bodyPr/>
                        <a:lstStyle/>
                        <a:p>
                          <a:r>
                            <a:rPr lang="en-GB" sz="1200" b="1" dirty="0" err="1"/>
                            <a:t>Drebs</a:t>
                          </a:r>
                          <a:r>
                            <a:rPr lang="en-GB" sz="1200" b="1" baseline="0" dirty="0"/>
                            <a:t> Ltd</a:t>
                          </a:r>
                          <a:endParaRPr lang="en-GB" sz="1200" b="1" dirty="0"/>
                        </a:p>
                      </a:txBody>
                      <a:tcPr/>
                    </a:tc>
                    <a:tc>
                      <a:txBody>
                        <a:bodyPr/>
                        <a:lstStyle/>
                        <a:p>
                          <a:pPr/>
                          <a14:m>
                            <m:oMathPara xmlns:m="http://schemas.openxmlformats.org/officeDocument/2006/math">
                              <m:oMathParaPr>
                                <m:jc m:val="centerGroup"/>
                              </m:oMathParaPr>
                              <m:oMath xmlns:m="http://schemas.openxmlformats.org/officeDocument/2006/math">
                                <m:r>
                                  <a:rPr lang="en-GB" sz="1200" i="1" dirty="0" smtClean="0">
                                    <a:latin typeface="Cambria Math" panose="02040503050406030204" pitchFamily="18" charset="0"/>
                                  </a:rPr>
                                  <m:t>18</m:t>
                                </m:r>
                              </m:oMath>
                            </m:oMathPara>
                          </a14:m>
                          <a:endParaRPr lang="en-GB" sz="1200" dirty="0"/>
                        </a:p>
                      </a:txBody>
                      <a:tcPr/>
                    </a:tc>
                    <a:tc>
                      <a:txBody>
                        <a:bodyPr/>
                        <a:lstStyle/>
                        <a:p>
                          <a:pPr/>
                          <a14:m>
                            <m:oMathPara xmlns:m="http://schemas.openxmlformats.org/officeDocument/2006/math">
                              <m:oMathParaPr>
                                <m:jc m:val="centerGroup"/>
                              </m:oMathParaPr>
                              <m:oMath xmlns:m="http://schemas.openxmlformats.org/officeDocument/2006/math">
                                <m:r>
                                  <a:rPr lang="en-GB" sz="1200" i="1" dirty="0" smtClean="0">
                                    <a:latin typeface="Cambria Math" panose="02040503050406030204" pitchFamily="18" charset="0"/>
                                  </a:rPr>
                                  <m:t>.50</m:t>
                                </m:r>
                              </m:oMath>
                            </m:oMathPara>
                          </a14:m>
                          <a:endParaRPr lang="en-GB" sz="1200" dirty="0"/>
                        </a:p>
                      </a:txBody>
                      <a:tcPr/>
                    </a:tc>
                    <a:tc>
                      <a:txBody>
                        <a:bodyPr/>
                        <a:lstStyle/>
                        <a:p>
                          <a:pPr/>
                          <a14:m>
                            <m:oMathPara xmlns:m="http://schemas.openxmlformats.org/officeDocument/2006/math">
                              <m:oMathParaPr>
                                <m:jc m:val="centerGroup"/>
                              </m:oMathParaPr>
                              <m:oMath xmlns:m="http://schemas.openxmlformats.org/officeDocument/2006/math">
                                <m:r>
                                  <a:rPr lang="en-GB" sz="1200" i="1" dirty="0" smtClean="0">
                                    <a:latin typeface="Cambria Math" panose="02040503050406030204" pitchFamily="18" charset="0"/>
                                  </a:rPr>
                                  <m:t>22</m:t>
                                </m:r>
                              </m:oMath>
                            </m:oMathPara>
                          </a14:m>
                          <a:endParaRPr lang="en-GB" sz="1200" dirty="0"/>
                        </a:p>
                      </a:txBody>
                      <a:tcPr/>
                    </a:tc>
                    <a:tc>
                      <a:txBody>
                        <a:bodyPr/>
                        <a:lstStyle/>
                        <a:p>
                          <a:pPr algn="l"/>
                          <a14:m>
                            <m:oMathPara xmlns:m="http://schemas.openxmlformats.org/officeDocument/2006/math">
                              <m:oMathParaPr>
                                <m:jc m:val="centerGroup"/>
                              </m:oMathParaPr>
                              <m:oMath xmlns:m="http://schemas.openxmlformats.org/officeDocument/2006/math">
                                <m:r>
                                  <a:rPr lang="en-GB" sz="1200" i="1" dirty="0" smtClean="0">
                                    <a:latin typeface="Cambria Math" panose="02040503050406030204" pitchFamily="18" charset="0"/>
                                  </a:rPr>
                                  <m:t>11</m:t>
                                </m:r>
                              </m:oMath>
                            </m:oMathPara>
                          </a14:m>
                          <a:endParaRPr lang="en-GB" sz="1200" dirty="0"/>
                        </a:p>
                      </a:txBody>
                      <a:tcPr/>
                    </a:tc>
                    <a:extLst>
                      <a:ext uri="{0D108BD9-81ED-4DB2-BD59-A6C34878D82A}">
                        <a16:rowId xmlns:a16="http://schemas.microsoft.com/office/drawing/2014/main" val="10002"/>
                      </a:ext>
                    </a:extLst>
                  </a:tr>
                  <a:tr h="168240">
                    <a:tc>
                      <a:txBody>
                        <a:bodyPr/>
                        <a:lstStyle/>
                        <a:p>
                          <a:r>
                            <a:rPr lang="en-GB" sz="1200" b="1" dirty="0" err="1"/>
                            <a:t>Fevs</a:t>
                          </a:r>
                          <a:r>
                            <a:rPr lang="en-GB" sz="1200" b="1" dirty="0"/>
                            <a:t> plc</a:t>
                          </a:r>
                        </a:p>
                      </a:txBody>
                      <a:tcPr/>
                    </a:tc>
                    <a:tc>
                      <a:txBody>
                        <a:bodyPr/>
                        <a:lstStyle/>
                        <a:p>
                          <a:pPr/>
                          <a14:m>
                            <m:oMathPara xmlns:m="http://schemas.openxmlformats.org/officeDocument/2006/math">
                              <m:oMathParaPr>
                                <m:jc m:val="centerGroup"/>
                              </m:oMathParaPr>
                              <m:oMath xmlns:m="http://schemas.openxmlformats.org/officeDocument/2006/math">
                                <m:r>
                                  <a:rPr lang="en-GB" sz="1200" i="1" dirty="0" smtClean="0">
                                    <a:latin typeface="Cambria Math" panose="02040503050406030204" pitchFamily="18" charset="0"/>
                                  </a:rPr>
                                  <m:t>1,586</m:t>
                                </m:r>
                              </m:oMath>
                            </m:oMathPara>
                          </a14:m>
                          <a:endParaRPr lang="en-GB" sz="1200" dirty="0"/>
                        </a:p>
                      </a:txBody>
                      <a:tcPr/>
                    </a:tc>
                    <a:tc>
                      <a:txBody>
                        <a:bodyPr/>
                        <a:lstStyle/>
                        <a:p>
                          <a:pPr/>
                          <a14:m>
                            <m:oMathPara xmlns:m="http://schemas.openxmlformats.org/officeDocument/2006/math">
                              <m:oMathParaPr>
                                <m:jc m:val="centerGroup"/>
                              </m:oMathParaPr>
                              <m:oMath xmlns:m="http://schemas.openxmlformats.org/officeDocument/2006/math">
                                <m:r>
                                  <a:rPr lang="en-GB" sz="1200" i="1" dirty="0" smtClean="0">
                                    <a:solidFill>
                                      <a:srgbClr val="FF0000"/>
                                    </a:solidFill>
                                    <a:latin typeface="Cambria Math" panose="02040503050406030204" pitchFamily="18" charset="0"/>
                                  </a:rPr>
                                  <m:t>−9.00</m:t>
                                </m:r>
                              </m:oMath>
                            </m:oMathPara>
                          </a14:m>
                          <a:endParaRPr lang="en-GB" sz="1200" dirty="0">
                            <a:solidFill>
                              <a:srgbClr val="FF0000"/>
                            </a:solidFill>
                          </a:endParaRPr>
                        </a:p>
                      </a:txBody>
                      <a:tcPr/>
                    </a:tc>
                    <a:tc>
                      <a:txBody>
                        <a:bodyPr/>
                        <a:lstStyle/>
                        <a:p>
                          <a:pPr/>
                          <a14:m>
                            <m:oMathPara xmlns:m="http://schemas.openxmlformats.org/officeDocument/2006/math">
                              <m:oMathParaPr>
                                <m:jc m:val="centerGroup"/>
                              </m:oMathParaPr>
                              <m:oMath xmlns:m="http://schemas.openxmlformats.org/officeDocument/2006/math">
                                <m:r>
                                  <a:rPr lang="en-GB" sz="1200" i="1" dirty="0" smtClean="0">
                                    <a:solidFill>
                                      <a:schemeClr val="tx1"/>
                                    </a:solidFill>
                                    <a:latin typeface="Cambria Math" panose="02040503050406030204" pitchFamily="18" charset="0"/>
                                  </a:rPr>
                                  <m:t>1,955</m:t>
                                </m:r>
                              </m:oMath>
                            </m:oMathPara>
                          </a14:m>
                          <a:endParaRPr lang="en-GB" sz="1200" dirty="0">
                            <a:solidFill>
                              <a:schemeClr val="tx1"/>
                            </a:solidFill>
                          </a:endParaRPr>
                        </a:p>
                      </a:txBody>
                      <a:tcPr/>
                    </a:tc>
                    <a:tc>
                      <a:txBody>
                        <a:bodyPr/>
                        <a:lstStyle/>
                        <a:p>
                          <a:pPr algn="l"/>
                          <a14:m>
                            <m:oMathPara xmlns:m="http://schemas.openxmlformats.org/officeDocument/2006/math">
                              <m:oMathParaPr>
                                <m:jc m:val="centerGroup"/>
                              </m:oMathParaPr>
                              <m:oMath xmlns:m="http://schemas.openxmlformats.org/officeDocument/2006/math">
                                <m:r>
                                  <a:rPr lang="en-GB" sz="1200" i="1" dirty="0" smtClean="0">
                                    <a:latin typeface="Cambria Math" panose="02040503050406030204" pitchFamily="18" charset="0"/>
                                  </a:rPr>
                                  <m:t>1,242</m:t>
                                </m:r>
                              </m:oMath>
                            </m:oMathPara>
                          </a14:m>
                          <a:endParaRPr lang="en-GB" sz="1200" dirty="0"/>
                        </a:p>
                      </a:txBody>
                      <a:tcPr/>
                    </a:tc>
                    <a:extLst>
                      <a:ext uri="{0D108BD9-81ED-4DB2-BD59-A6C34878D82A}">
                        <a16:rowId xmlns:a16="http://schemas.microsoft.com/office/drawing/2014/main" val="10003"/>
                      </a:ext>
                    </a:extLst>
                  </a:tr>
                  <a:tr h="168240">
                    <a:tc>
                      <a:txBody>
                        <a:bodyPr/>
                        <a:lstStyle/>
                        <a:p>
                          <a:r>
                            <a:rPr lang="en-GB" sz="1200" b="1" dirty="0" err="1"/>
                            <a:t>Fauvers</a:t>
                          </a:r>
                          <a:endParaRPr lang="en-GB" sz="1200" b="1" dirty="0"/>
                        </a:p>
                      </a:txBody>
                      <a:tcPr/>
                    </a:tc>
                    <a:tc>
                      <a:txBody>
                        <a:bodyPr/>
                        <a:lstStyle/>
                        <a:p>
                          <a:pPr/>
                          <a14:m>
                            <m:oMathPara xmlns:m="http://schemas.openxmlformats.org/officeDocument/2006/math">
                              <m:oMathParaPr>
                                <m:jc m:val="centerGroup"/>
                              </m:oMathParaPr>
                              <m:oMath xmlns:m="http://schemas.openxmlformats.org/officeDocument/2006/math">
                                <m:r>
                                  <a:rPr lang="en-GB" sz="1200" i="1" dirty="0" smtClean="0">
                                    <a:latin typeface="Cambria Math" panose="02040503050406030204" pitchFamily="18" charset="0"/>
                                  </a:rPr>
                                  <m:t>507</m:t>
                                </m:r>
                              </m:oMath>
                            </m:oMathPara>
                          </a14:m>
                          <a:endParaRPr lang="en-GB" sz="1200" dirty="0"/>
                        </a:p>
                      </a:txBody>
                      <a:tcPr/>
                    </a:tc>
                    <a:tc>
                      <a:txBody>
                        <a:bodyPr/>
                        <a:lstStyle/>
                        <a:p>
                          <a:pPr/>
                          <a14:m>
                            <m:oMathPara xmlns:m="http://schemas.openxmlformats.org/officeDocument/2006/math">
                              <m:oMathParaPr>
                                <m:jc m:val="centerGroup"/>
                              </m:oMathParaPr>
                              <m:oMath xmlns:m="http://schemas.openxmlformats.org/officeDocument/2006/math">
                                <m:r>
                                  <a:rPr lang="en-GB" sz="1200" i="1" dirty="0" smtClean="0">
                                    <a:solidFill>
                                      <a:srgbClr val="FF0000"/>
                                    </a:solidFill>
                                    <a:latin typeface="Cambria Math" panose="02040503050406030204" pitchFamily="18" charset="0"/>
                                  </a:rPr>
                                  <m:t>−1.00</m:t>
                                </m:r>
                              </m:oMath>
                            </m:oMathPara>
                          </a14:m>
                          <a:endParaRPr lang="en-GB" sz="1200" dirty="0">
                            <a:solidFill>
                              <a:srgbClr val="FF0000"/>
                            </a:solidFill>
                          </a:endParaRPr>
                        </a:p>
                      </a:txBody>
                      <a:tcPr/>
                    </a:tc>
                    <a:tc>
                      <a:txBody>
                        <a:bodyPr/>
                        <a:lstStyle/>
                        <a:p>
                          <a:pPr/>
                          <a14:m>
                            <m:oMathPara xmlns:m="http://schemas.openxmlformats.org/officeDocument/2006/math">
                              <m:oMathParaPr>
                                <m:jc m:val="centerGroup"/>
                              </m:oMathParaPr>
                              <m:oMath xmlns:m="http://schemas.openxmlformats.org/officeDocument/2006/math">
                                <m:r>
                                  <a:rPr lang="en-GB" sz="1200" i="1" dirty="0" smtClean="0">
                                    <a:solidFill>
                                      <a:schemeClr val="tx1"/>
                                    </a:solidFill>
                                    <a:latin typeface="Cambria Math" panose="02040503050406030204" pitchFamily="18" charset="0"/>
                                  </a:rPr>
                                  <m:t>724</m:t>
                                </m:r>
                              </m:oMath>
                            </m:oMathPara>
                          </a14:m>
                          <a:endParaRPr lang="en-GB" sz="1200" dirty="0">
                            <a:solidFill>
                              <a:schemeClr val="tx1"/>
                            </a:solidFill>
                          </a:endParaRPr>
                        </a:p>
                      </a:txBody>
                      <a:tcPr/>
                    </a:tc>
                    <a:tc>
                      <a:txBody>
                        <a:bodyPr/>
                        <a:lstStyle/>
                        <a:p>
                          <a:pPr algn="l"/>
                          <a14:m>
                            <m:oMathPara xmlns:m="http://schemas.openxmlformats.org/officeDocument/2006/math">
                              <m:oMathParaPr>
                                <m:jc m:val="centerGroup"/>
                              </m:oMathParaPr>
                              <m:oMath xmlns:m="http://schemas.openxmlformats.org/officeDocument/2006/math">
                                <m:r>
                                  <a:rPr lang="en-GB" sz="1200" i="1" dirty="0" smtClean="0">
                                    <a:latin typeface="Cambria Math" panose="02040503050406030204" pitchFamily="18" charset="0"/>
                                  </a:rPr>
                                  <m:t>464</m:t>
                                </m:r>
                              </m:oMath>
                            </m:oMathPara>
                          </a14:m>
                          <a:endParaRPr lang="en-GB" sz="1200" dirty="0"/>
                        </a:p>
                      </a:txBody>
                      <a:tcPr/>
                    </a:tc>
                    <a:extLst>
                      <a:ext uri="{0D108BD9-81ED-4DB2-BD59-A6C34878D82A}">
                        <a16:rowId xmlns:a16="http://schemas.microsoft.com/office/drawing/2014/main" val="10004"/>
                      </a:ext>
                    </a:extLst>
                  </a:tr>
                  <a:tr h="244440">
                    <a:tc>
                      <a:txBody>
                        <a:bodyPr/>
                        <a:lstStyle/>
                        <a:p>
                          <a:r>
                            <a:rPr lang="en-GB" sz="1200" b="1" dirty="0" err="1"/>
                            <a:t>Steapars</a:t>
                          </a:r>
                          <a:endParaRPr lang="en-GB" sz="1200" b="1" dirty="0"/>
                        </a:p>
                      </a:txBody>
                      <a:tcPr/>
                    </a:tc>
                    <a:tc>
                      <a:txBody>
                        <a:bodyPr/>
                        <a:lstStyle/>
                        <a:p>
                          <a:pPr/>
                          <a14:m>
                            <m:oMathPara xmlns:m="http://schemas.openxmlformats.org/officeDocument/2006/math">
                              <m:oMathParaPr>
                                <m:jc m:val="centerGroup"/>
                              </m:oMathParaPr>
                              <m:oMath xmlns:m="http://schemas.openxmlformats.org/officeDocument/2006/math">
                                <m:r>
                                  <a:rPr lang="en-GB" sz="1200" i="1" dirty="0" smtClean="0">
                                    <a:latin typeface="Cambria Math" panose="02040503050406030204" pitchFamily="18" charset="0"/>
                                  </a:rPr>
                                  <m:t>2.537</m:t>
                                </m:r>
                              </m:oMath>
                            </m:oMathPara>
                          </a14:m>
                          <a:endParaRPr lang="en-GB" sz="1200" dirty="0"/>
                        </a:p>
                      </a:txBody>
                      <a:tcPr/>
                    </a:tc>
                    <a:tc>
                      <a:txBody>
                        <a:bodyPr/>
                        <a:lstStyle/>
                        <a:p>
                          <a:pPr/>
                          <a14:m>
                            <m:oMathPara xmlns:m="http://schemas.openxmlformats.org/officeDocument/2006/math">
                              <m:oMathParaPr>
                                <m:jc m:val="centerGroup"/>
                              </m:oMathParaPr>
                              <m:oMath xmlns:m="http://schemas.openxmlformats.org/officeDocument/2006/math">
                                <m:r>
                                  <a:rPr lang="en-GB" sz="1200" i="1" dirty="0" smtClean="0">
                                    <a:latin typeface="Cambria Math" panose="02040503050406030204" pitchFamily="18" charset="0"/>
                                  </a:rPr>
                                  <m:t>1.00</m:t>
                                </m:r>
                              </m:oMath>
                            </m:oMathPara>
                          </a14:m>
                          <a:endParaRPr lang="en-GB" sz="1200" dirty="0"/>
                        </a:p>
                      </a:txBody>
                      <a:tcPr/>
                    </a:tc>
                    <a:tc>
                      <a:txBody>
                        <a:bodyPr/>
                        <a:lstStyle/>
                        <a:p>
                          <a:pPr/>
                          <a14:m>
                            <m:oMathPara xmlns:m="http://schemas.openxmlformats.org/officeDocument/2006/math">
                              <m:oMathParaPr>
                                <m:jc m:val="centerGroup"/>
                              </m:oMathParaPr>
                              <m:oMath xmlns:m="http://schemas.openxmlformats.org/officeDocument/2006/math">
                                <m:r>
                                  <a:rPr lang="en-GB" sz="1200" i="1" dirty="0" smtClean="0">
                                    <a:latin typeface="Cambria Math" panose="02040503050406030204" pitchFamily="18" charset="0"/>
                                  </a:rPr>
                                  <m:t>2,630</m:t>
                                </m:r>
                              </m:oMath>
                            </m:oMathPara>
                          </a14:m>
                          <a:endParaRPr lang="en-GB" sz="1200" dirty="0"/>
                        </a:p>
                      </a:txBody>
                      <a:tcPr/>
                    </a:tc>
                    <a:tc>
                      <a:txBody>
                        <a:bodyPr/>
                        <a:lstStyle/>
                        <a:p>
                          <a:pPr algn="l"/>
                          <a14:m>
                            <m:oMathPara xmlns:m="http://schemas.openxmlformats.org/officeDocument/2006/math">
                              <m:oMathParaPr>
                                <m:jc m:val="centerGroup"/>
                              </m:oMathParaPr>
                              <m:oMath xmlns:m="http://schemas.openxmlformats.org/officeDocument/2006/math">
                                <m:r>
                                  <a:rPr lang="en-GB" sz="1200" i="1" dirty="0" smtClean="0">
                                    <a:latin typeface="Cambria Math" panose="02040503050406030204" pitchFamily="18" charset="0"/>
                                  </a:rPr>
                                  <m:t>2,216</m:t>
                                </m:r>
                              </m:oMath>
                            </m:oMathPara>
                          </a14:m>
                          <a:endParaRPr lang="en-GB" sz="1200" dirty="0"/>
                        </a:p>
                      </a:txBody>
                      <a:tcPr/>
                    </a:tc>
                    <a:extLst>
                      <a:ext uri="{0D108BD9-81ED-4DB2-BD59-A6C34878D82A}">
                        <a16:rowId xmlns:a16="http://schemas.microsoft.com/office/drawing/2014/main" val="10005"/>
                      </a:ext>
                    </a:extLst>
                  </a:tr>
                </a:tbl>
              </a:graphicData>
            </a:graphic>
          </p:graphicFrame>
        </mc:Choice>
        <mc:Fallback xmlns="">
          <p:graphicFrame>
            <p:nvGraphicFramePr>
              <p:cNvPr id="10" name="Table 9"/>
              <p:cNvGraphicFramePr>
                <a:graphicFrameLocks noGrp="1"/>
              </p:cNvGraphicFramePr>
              <p:nvPr>
                <p:extLst>
                  <p:ext uri="{D42A27DB-BD31-4B8C-83A1-F6EECF244321}">
                    <p14:modId xmlns:p14="http://schemas.microsoft.com/office/powerpoint/2010/main" val="811098855"/>
                  </p:ext>
                </p:extLst>
              </p:nvPr>
            </p:nvGraphicFramePr>
            <p:xfrm>
              <a:off x="1485901" y="1371600"/>
              <a:ext cx="6172199" cy="1829400"/>
            </p:xfrm>
            <a:graphic>
              <a:graphicData uri="http://schemas.openxmlformats.org/drawingml/2006/table">
                <a:tbl>
                  <a:tblPr firstRow="1" bandRow="1">
                    <a:tableStyleId>{5C22544A-7EE6-4342-B048-85BDC9FD1C3A}</a:tableStyleId>
                  </a:tblPr>
                  <a:tblGrid>
                    <a:gridCol w="1136985"/>
                    <a:gridCol w="974558"/>
                    <a:gridCol w="1299410"/>
                    <a:gridCol w="1380623"/>
                    <a:gridCol w="1380623"/>
                  </a:tblGrid>
                  <a:tr h="457800">
                    <a:tc>
                      <a:txBody>
                        <a:bodyPr/>
                        <a:lstStyle/>
                        <a:p>
                          <a:r>
                            <a:rPr lang="en-GB" sz="1200" baseline="0" dirty="0" smtClean="0"/>
                            <a:t>Company</a:t>
                          </a:r>
                          <a:endParaRPr lang="en-GB" sz="1200" baseline="0" dirty="0"/>
                        </a:p>
                      </a:txBody>
                      <a:tcPr/>
                    </a:tc>
                    <a:tc>
                      <a:txBody>
                        <a:bodyPr/>
                        <a:lstStyle/>
                        <a:p>
                          <a:r>
                            <a:rPr lang="en-GB" sz="1200" baseline="0" dirty="0" smtClean="0"/>
                            <a:t>Today’s price</a:t>
                          </a:r>
                          <a:endParaRPr lang="en-GB" sz="1200" baseline="0" dirty="0"/>
                        </a:p>
                      </a:txBody>
                      <a:tcPr/>
                    </a:tc>
                    <a:tc>
                      <a:txBody>
                        <a:bodyPr/>
                        <a:lstStyle/>
                        <a:p>
                          <a:r>
                            <a:rPr lang="en-GB" sz="1200" baseline="0" dirty="0" smtClean="0"/>
                            <a:t>Change from previous day</a:t>
                          </a:r>
                          <a:endParaRPr lang="en-GB" sz="1200" baseline="0" dirty="0"/>
                        </a:p>
                      </a:txBody>
                      <a:tcPr/>
                    </a:tc>
                    <a:tc>
                      <a:txBody>
                        <a:bodyPr/>
                        <a:lstStyle/>
                        <a:p>
                          <a:r>
                            <a:rPr lang="en-GB" sz="1200" baseline="0" dirty="0" smtClean="0"/>
                            <a:t>Past 12 months </a:t>
                          </a:r>
                        </a:p>
                        <a:p>
                          <a:r>
                            <a:rPr lang="en-GB" sz="1200" baseline="0" dirty="0" smtClean="0"/>
                            <a:t>Max price</a:t>
                          </a:r>
                          <a:endParaRPr lang="en-GB" sz="1200" baseline="0" dirty="0"/>
                        </a:p>
                      </a:txBody>
                      <a:tcPr/>
                    </a:tc>
                    <a:tc>
                      <a:txBody>
                        <a:bodyPr/>
                        <a:lstStyle/>
                        <a:p>
                          <a:r>
                            <a:rPr lang="en-GB" sz="1200" baseline="0" dirty="0" smtClean="0"/>
                            <a:t>Past 12 months  Min price</a:t>
                          </a:r>
                          <a:endParaRPr lang="en-GB" sz="1200" baseline="0" dirty="0"/>
                        </a:p>
                      </a:txBody>
                      <a:tcPr/>
                    </a:tc>
                  </a:tr>
                  <a:tr h="274320">
                    <a:tc>
                      <a:txBody>
                        <a:bodyPr/>
                        <a:lstStyle/>
                        <a:p>
                          <a:r>
                            <a:rPr lang="en-GB" sz="1200" b="1" dirty="0" err="1" smtClean="0"/>
                            <a:t>Huver</a:t>
                          </a:r>
                          <a:r>
                            <a:rPr lang="en-GB" sz="1200" b="1" dirty="0" smtClean="0"/>
                            <a:t> Co</a:t>
                          </a:r>
                          <a:endParaRPr lang="en-GB" sz="1200" b="1" dirty="0"/>
                        </a:p>
                      </a:txBody>
                      <a:tcPr/>
                    </a:tc>
                    <a:tc>
                      <a:txBody>
                        <a:bodyPr/>
                        <a:lstStyle/>
                        <a:p>
                          <a:endParaRPr lang="en-US"/>
                        </a:p>
                      </a:txBody>
                      <a:tcPr>
                        <a:blipFill rotWithShape="0">
                          <a:blip r:embed="rId2"/>
                          <a:stretch>
                            <a:fillRect l="-117500" t="-171111" r="-419375" b="-417778"/>
                          </a:stretch>
                        </a:blipFill>
                      </a:tcPr>
                    </a:tc>
                    <a:tc>
                      <a:txBody>
                        <a:bodyPr/>
                        <a:lstStyle/>
                        <a:p>
                          <a:endParaRPr lang="en-US"/>
                        </a:p>
                      </a:txBody>
                      <a:tcPr>
                        <a:blipFill rotWithShape="0">
                          <a:blip r:embed="rId2"/>
                          <a:stretch>
                            <a:fillRect l="-163380" t="-171111" r="-215023" b="-417778"/>
                          </a:stretch>
                        </a:blipFill>
                      </a:tcPr>
                    </a:tc>
                    <a:tc>
                      <a:txBody>
                        <a:bodyPr/>
                        <a:lstStyle/>
                        <a:p>
                          <a:endParaRPr lang="en-US"/>
                        </a:p>
                      </a:txBody>
                      <a:tcPr>
                        <a:blipFill rotWithShape="0">
                          <a:blip r:embed="rId2"/>
                          <a:stretch>
                            <a:fillRect l="-247137" t="-171111" r="-101762" b="-417778"/>
                          </a:stretch>
                        </a:blipFill>
                      </a:tcPr>
                    </a:tc>
                    <a:tc>
                      <a:txBody>
                        <a:bodyPr/>
                        <a:lstStyle/>
                        <a:p>
                          <a:endParaRPr lang="en-US"/>
                        </a:p>
                      </a:txBody>
                      <a:tcPr>
                        <a:blipFill rotWithShape="0">
                          <a:blip r:embed="rId2"/>
                          <a:stretch>
                            <a:fillRect l="-347137" t="-171111" r="-1762" b="-417778"/>
                          </a:stretch>
                        </a:blipFill>
                      </a:tcPr>
                    </a:tc>
                  </a:tr>
                  <a:tr h="274320">
                    <a:tc>
                      <a:txBody>
                        <a:bodyPr/>
                        <a:lstStyle/>
                        <a:p>
                          <a:r>
                            <a:rPr lang="en-GB" sz="1200" b="1" dirty="0" err="1" smtClean="0"/>
                            <a:t>Drebs</a:t>
                          </a:r>
                          <a:r>
                            <a:rPr lang="en-GB" sz="1200" b="1" baseline="0" dirty="0" smtClean="0"/>
                            <a:t> Ltd</a:t>
                          </a:r>
                          <a:endParaRPr lang="en-GB" sz="1200" b="1" dirty="0"/>
                        </a:p>
                      </a:txBody>
                      <a:tcPr/>
                    </a:tc>
                    <a:tc>
                      <a:txBody>
                        <a:bodyPr/>
                        <a:lstStyle/>
                        <a:p>
                          <a:endParaRPr lang="en-US"/>
                        </a:p>
                      </a:txBody>
                      <a:tcPr>
                        <a:blipFill rotWithShape="0">
                          <a:blip r:embed="rId2"/>
                          <a:stretch>
                            <a:fillRect l="-117500" t="-265217" r="-419375" b="-308696"/>
                          </a:stretch>
                        </a:blipFill>
                      </a:tcPr>
                    </a:tc>
                    <a:tc>
                      <a:txBody>
                        <a:bodyPr/>
                        <a:lstStyle/>
                        <a:p>
                          <a:endParaRPr lang="en-US"/>
                        </a:p>
                      </a:txBody>
                      <a:tcPr>
                        <a:blipFill rotWithShape="0">
                          <a:blip r:embed="rId2"/>
                          <a:stretch>
                            <a:fillRect l="-163380" t="-265217" r="-215023" b="-308696"/>
                          </a:stretch>
                        </a:blipFill>
                      </a:tcPr>
                    </a:tc>
                    <a:tc>
                      <a:txBody>
                        <a:bodyPr/>
                        <a:lstStyle/>
                        <a:p>
                          <a:endParaRPr lang="en-US"/>
                        </a:p>
                      </a:txBody>
                      <a:tcPr>
                        <a:blipFill rotWithShape="0">
                          <a:blip r:embed="rId2"/>
                          <a:stretch>
                            <a:fillRect l="-247137" t="-265217" r="-101762" b="-308696"/>
                          </a:stretch>
                        </a:blipFill>
                      </a:tcPr>
                    </a:tc>
                    <a:tc>
                      <a:txBody>
                        <a:bodyPr/>
                        <a:lstStyle/>
                        <a:p>
                          <a:endParaRPr lang="en-US"/>
                        </a:p>
                      </a:txBody>
                      <a:tcPr>
                        <a:blipFill rotWithShape="0">
                          <a:blip r:embed="rId2"/>
                          <a:stretch>
                            <a:fillRect l="-347137" t="-265217" r="-1762" b="-308696"/>
                          </a:stretch>
                        </a:blipFill>
                      </a:tcPr>
                    </a:tc>
                  </a:tr>
                  <a:tr h="274320">
                    <a:tc>
                      <a:txBody>
                        <a:bodyPr/>
                        <a:lstStyle/>
                        <a:p>
                          <a:r>
                            <a:rPr lang="en-GB" sz="1200" b="1" dirty="0" err="1" smtClean="0"/>
                            <a:t>Fevs</a:t>
                          </a:r>
                          <a:r>
                            <a:rPr lang="en-GB" sz="1200" b="1" dirty="0" smtClean="0"/>
                            <a:t> plc</a:t>
                          </a:r>
                          <a:endParaRPr lang="en-GB" sz="1200" b="1" dirty="0"/>
                        </a:p>
                      </a:txBody>
                      <a:tcPr/>
                    </a:tc>
                    <a:tc>
                      <a:txBody>
                        <a:bodyPr/>
                        <a:lstStyle/>
                        <a:p>
                          <a:endParaRPr lang="en-US"/>
                        </a:p>
                      </a:txBody>
                      <a:tcPr>
                        <a:blipFill rotWithShape="0">
                          <a:blip r:embed="rId2"/>
                          <a:stretch>
                            <a:fillRect l="-117500" t="-373333" r="-419375" b="-215556"/>
                          </a:stretch>
                        </a:blipFill>
                      </a:tcPr>
                    </a:tc>
                    <a:tc>
                      <a:txBody>
                        <a:bodyPr/>
                        <a:lstStyle/>
                        <a:p>
                          <a:endParaRPr lang="en-US"/>
                        </a:p>
                      </a:txBody>
                      <a:tcPr>
                        <a:blipFill rotWithShape="0">
                          <a:blip r:embed="rId2"/>
                          <a:stretch>
                            <a:fillRect l="-163380" t="-373333" r="-215023" b="-215556"/>
                          </a:stretch>
                        </a:blipFill>
                      </a:tcPr>
                    </a:tc>
                    <a:tc>
                      <a:txBody>
                        <a:bodyPr/>
                        <a:lstStyle/>
                        <a:p>
                          <a:endParaRPr lang="en-US"/>
                        </a:p>
                      </a:txBody>
                      <a:tcPr>
                        <a:blipFill rotWithShape="0">
                          <a:blip r:embed="rId2"/>
                          <a:stretch>
                            <a:fillRect l="-247137" t="-373333" r="-101762" b="-215556"/>
                          </a:stretch>
                        </a:blipFill>
                      </a:tcPr>
                    </a:tc>
                    <a:tc>
                      <a:txBody>
                        <a:bodyPr/>
                        <a:lstStyle/>
                        <a:p>
                          <a:endParaRPr lang="en-US"/>
                        </a:p>
                      </a:txBody>
                      <a:tcPr>
                        <a:blipFill rotWithShape="0">
                          <a:blip r:embed="rId2"/>
                          <a:stretch>
                            <a:fillRect l="-347137" t="-373333" r="-1762" b="-215556"/>
                          </a:stretch>
                        </a:blipFill>
                      </a:tcPr>
                    </a:tc>
                  </a:tr>
                  <a:tr h="274320">
                    <a:tc>
                      <a:txBody>
                        <a:bodyPr/>
                        <a:lstStyle/>
                        <a:p>
                          <a:r>
                            <a:rPr lang="en-GB" sz="1200" b="1" dirty="0" err="1" smtClean="0"/>
                            <a:t>Fauvers</a:t>
                          </a:r>
                          <a:endParaRPr lang="en-GB" sz="1200" b="1" dirty="0"/>
                        </a:p>
                      </a:txBody>
                      <a:tcPr/>
                    </a:tc>
                    <a:tc>
                      <a:txBody>
                        <a:bodyPr/>
                        <a:lstStyle/>
                        <a:p>
                          <a:endParaRPr lang="en-US"/>
                        </a:p>
                      </a:txBody>
                      <a:tcPr>
                        <a:blipFill rotWithShape="0">
                          <a:blip r:embed="rId2"/>
                          <a:stretch>
                            <a:fillRect l="-117500" t="-473333" r="-419375" b="-115556"/>
                          </a:stretch>
                        </a:blipFill>
                      </a:tcPr>
                    </a:tc>
                    <a:tc>
                      <a:txBody>
                        <a:bodyPr/>
                        <a:lstStyle/>
                        <a:p>
                          <a:endParaRPr lang="en-US"/>
                        </a:p>
                      </a:txBody>
                      <a:tcPr>
                        <a:blipFill rotWithShape="0">
                          <a:blip r:embed="rId2"/>
                          <a:stretch>
                            <a:fillRect l="-163380" t="-473333" r="-215023" b="-115556"/>
                          </a:stretch>
                        </a:blipFill>
                      </a:tcPr>
                    </a:tc>
                    <a:tc>
                      <a:txBody>
                        <a:bodyPr/>
                        <a:lstStyle/>
                        <a:p>
                          <a:endParaRPr lang="en-US"/>
                        </a:p>
                      </a:txBody>
                      <a:tcPr>
                        <a:blipFill rotWithShape="0">
                          <a:blip r:embed="rId2"/>
                          <a:stretch>
                            <a:fillRect l="-247137" t="-473333" r="-101762" b="-115556"/>
                          </a:stretch>
                        </a:blipFill>
                      </a:tcPr>
                    </a:tc>
                    <a:tc>
                      <a:txBody>
                        <a:bodyPr/>
                        <a:lstStyle/>
                        <a:p>
                          <a:endParaRPr lang="en-US"/>
                        </a:p>
                      </a:txBody>
                      <a:tcPr>
                        <a:blipFill rotWithShape="0">
                          <a:blip r:embed="rId2"/>
                          <a:stretch>
                            <a:fillRect l="-347137" t="-473333" r="-1762" b="-115556"/>
                          </a:stretch>
                        </a:blipFill>
                      </a:tcPr>
                    </a:tc>
                  </a:tr>
                  <a:tr h="274320">
                    <a:tc>
                      <a:txBody>
                        <a:bodyPr/>
                        <a:lstStyle/>
                        <a:p>
                          <a:r>
                            <a:rPr lang="en-GB" sz="1200" b="1" dirty="0" err="1" smtClean="0"/>
                            <a:t>Steapars</a:t>
                          </a:r>
                          <a:endParaRPr lang="en-GB" sz="1200" b="1" dirty="0"/>
                        </a:p>
                      </a:txBody>
                      <a:tcPr/>
                    </a:tc>
                    <a:tc>
                      <a:txBody>
                        <a:bodyPr/>
                        <a:lstStyle/>
                        <a:p>
                          <a:endParaRPr lang="en-US"/>
                        </a:p>
                      </a:txBody>
                      <a:tcPr>
                        <a:blipFill rotWithShape="0">
                          <a:blip r:embed="rId2"/>
                          <a:stretch>
                            <a:fillRect l="-117500" t="-573333" r="-419375" b="-15556"/>
                          </a:stretch>
                        </a:blipFill>
                      </a:tcPr>
                    </a:tc>
                    <a:tc>
                      <a:txBody>
                        <a:bodyPr/>
                        <a:lstStyle/>
                        <a:p>
                          <a:endParaRPr lang="en-US"/>
                        </a:p>
                      </a:txBody>
                      <a:tcPr>
                        <a:blipFill rotWithShape="0">
                          <a:blip r:embed="rId2"/>
                          <a:stretch>
                            <a:fillRect l="-163380" t="-573333" r="-215023" b="-15556"/>
                          </a:stretch>
                        </a:blipFill>
                      </a:tcPr>
                    </a:tc>
                    <a:tc>
                      <a:txBody>
                        <a:bodyPr/>
                        <a:lstStyle/>
                        <a:p>
                          <a:endParaRPr lang="en-US"/>
                        </a:p>
                      </a:txBody>
                      <a:tcPr>
                        <a:blipFill rotWithShape="0">
                          <a:blip r:embed="rId2"/>
                          <a:stretch>
                            <a:fillRect l="-247137" t="-573333" r="-101762" b="-15556"/>
                          </a:stretch>
                        </a:blipFill>
                      </a:tcPr>
                    </a:tc>
                    <a:tc>
                      <a:txBody>
                        <a:bodyPr/>
                        <a:lstStyle/>
                        <a:p>
                          <a:endParaRPr lang="en-US"/>
                        </a:p>
                      </a:txBody>
                      <a:tcPr>
                        <a:blipFill rotWithShape="0">
                          <a:blip r:embed="rId2"/>
                          <a:stretch>
                            <a:fillRect l="-347137" t="-573333" r="-1762" b="-15556"/>
                          </a:stretch>
                        </a:blipFill>
                      </a:tcPr>
                    </a:tc>
                  </a:tr>
                </a:tbl>
              </a:graphicData>
            </a:graphic>
          </p:graphicFrame>
        </mc:Fallback>
      </mc:AlternateContent>
      <mc:AlternateContent xmlns:mc="http://schemas.openxmlformats.org/markup-compatibility/2006" xmlns:a14="http://schemas.microsoft.com/office/drawing/2010/main">
        <mc:Choice Requires="a14">
          <p:sp>
            <p:nvSpPr>
              <p:cNvPr id="11" name="Rectangle 10"/>
              <p:cNvSpPr/>
              <p:nvPr/>
            </p:nvSpPr>
            <p:spPr>
              <a:xfrm>
                <a:off x="457200" y="3307646"/>
                <a:ext cx="8229600" cy="3170099"/>
              </a:xfrm>
              <a:prstGeom prst="rect">
                <a:avLst/>
              </a:prstGeom>
            </p:spPr>
            <p:txBody>
              <a:bodyPr wrap="square">
                <a:spAutoFit/>
              </a:bodyPr>
              <a:lstStyle/>
              <a:p>
                <a:pPr marL="285750" indent="-285750">
                  <a:spcBef>
                    <a:spcPts val="1800"/>
                  </a:spcBef>
                  <a:buFont typeface="Arial" panose="020B0604020202020204" pitchFamily="34" charset="0"/>
                  <a:buChar char="•"/>
                </a:pPr>
                <a:r>
                  <a:rPr lang="en-GB" dirty="0">
                    <a:solidFill>
                      <a:schemeClr val="tx2">
                        <a:lumMod val="75000"/>
                      </a:schemeClr>
                    </a:solidFill>
                  </a:rPr>
                  <a:t>Calculate the difference between the maximum &amp; minimum prices:</a:t>
                </a:r>
              </a:p>
              <a:p>
                <a:r>
                  <a:rPr lang="en-GB" dirty="0">
                    <a:solidFill>
                      <a:schemeClr val="tx2">
                        <a:lumMod val="75000"/>
                      </a:schemeClr>
                    </a:solidFill>
                  </a:rPr>
                  <a:t>	</a:t>
                </a:r>
                <a:r>
                  <a:rPr lang="en-GB" dirty="0" err="1">
                    <a:solidFill>
                      <a:schemeClr val="tx2">
                        <a:lumMod val="75000"/>
                      </a:schemeClr>
                    </a:solidFill>
                  </a:rPr>
                  <a:t>Huver</a:t>
                </a:r>
                <a:r>
                  <a:rPr lang="en-GB" dirty="0">
                    <a:solidFill>
                      <a:schemeClr val="tx2">
                        <a:lumMod val="75000"/>
                      </a:schemeClr>
                    </a:solidFill>
                  </a:rPr>
                  <a:t> Co:   </a:t>
                </a:r>
                <a14:m>
                  <m:oMath xmlns:m="http://schemas.openxmlformats.org/officeDocument/2006/math">
                    <m:r>
                      <a:rPr lang="en-GB" i="1" dirty="0">
                        <a:solidFill>
                          <a:schemeClr val="tx2">
                            <a:lumMod val="75000"/>
                          </a:schemeClr>
                        </a:solidFill>
                        <a:latin typeface="Cambria Math" panose="02040503050406030204" pitchFamily="18" charset="0"/>
                      </a:rPr>
                      <m:t>1,360−860=500</m:t>
                    </m:r>
                  </m:oMath>
                </a14:m>
                <a:endParaRPr lang="en-GB" dirty="0">
                  <a:solidFill>
                    <a:schemeClr val="tx2">
                      <a:lumMod val="75000"/>
                    </a:schemeClr>
                  </a:solidFill>
                </a:endParaRPr>
              </a:p>
              <a:p>
                <a:r>
                  <a:rPr lang="en-GB" dirty="0">
                    <a:solidFill>
                      <a:schemeClr val="tx2">
                        <a:lumMod val="75000"/>
                      </a:schemeClr>
                    </a:solidFill>
                  </a:rPr>
                  <a:t>	</a:t>
                </a:r>
                <a:r>
                  <a:rPr lang="en-GB" dirty="0" err="1">
                    <a:solidFill>
                      <a:schemeClr val="tx2">
                        <a:lumMod val="75000"/>
                      </a:schemeClr>
                    </a:solidFill>
                  </a:rPr>
                  <a:t>Drebs</a:t>
                </a:r>
                <a:r>
                  <a:rPr lang="en-GB" dirty="0">
                    <a:solidFill>
                      <a:schemeClr val="tx2">
                        <a:lumMod val="75000"/>
                      </a:schemeClr>
                    </a:solidFill>
                  </a:rPr>
                  <a:t> Ltd:   </a:t>
                </a:r>
                <a14:m>
                  <m:oMath xmlns:m="http://schemas.openxmlformats.org/officeDocument/2006/math">
                    <m:r>
                      <a:rPr lang="en-GB" i="1" dirty="0">
                        <a:solidFill>
                          <a:schemeClr val="tx2">
                            <a:lumMod val="75000"/>
                          </a:schemeClr>
                        </a:solidFill>
                        <a:latin typeface="Cambria Math" panose="02040503050406030204" pitchFamily="18" charset="0"/>
                      </a:rPr>
                      <m:t>22−11=11</m:t>
                    </m:r>
                  </m:oMath>
                </a14:m>
                <a:endParaRPr lang="en-GB" dirty="0">
                  <a:solidFill>
                    <a:schemeClr val="tx2">
                      <a:lumMod val="75000"/>
                    </a:schemeClr>
                  </a:solidFill>
                </a:endParaRPr>
              </a:p>
              <a:p>
                <a:r>
                  <a:rPr lang="en-GB" dirty="0">
                    <a:solidFill>
                      <a:schemeClr val="tx2">
                        <a:lumMod val="75000"/>
                      </a:schemeClr>
                    </a:solidFill>
                  </a:rPr>
                  <a:t>	</a:t>
                </a:r>
                <a:r>
                  <a:rPr lang="en-GB" dirty="0" err="1">
                    <a:solidFill>
                      <a:schemeClr val="tx2">
                        <a:lumMod val="75000"/>
                      </a:schemeClr>
                    </a:solidFill>
                  </a:rPr>
                  <a:t>Fevs</a:t>
                </a:r>
                <a:r>
                  <a:rPr lang="en-GB" dirty="0">
                    <a:solidFill>
                      <a:schemeClr val="tx2">
                        <a:lumMod val="75000"/>
                      </a:schemeClr>
                    </a:solidFill>
                  </a:rPr>
                  <a:t> plc:	   </a:t>
                </a:r>
                <a14:m>
                  <m:oMath xmlns:m="http://schemas.openxmlformats.org/officeDocument/2006/math">
                    <m:r>
                      <a:rPr lang="en-GB" i="1" dirty="0">
                        <a:solidFill>
                          <a:schemeClr val="tx2">
                            <a:lumMod val="75000"/>
                          </a:schemeClr>
                        </a:solidFill>
                        <a:latin typeface="Cambria Math" panose="02040503050406030204" pitchFamily="18" charset="0"/>
                      </a:rPr>
                      <m:t>1,955−1,242=713</m:t>
                    </m:r>
                  </m:oMath>
                </a14:m>
                <a:endParaRPr lang="en-GB" dirty="0">
                  <a:solidFill>
                    <a:schemeClr val="tx2">
                      <a:lumMod val="75000"/>
                    </a:schemeClr>
                  </a:solidFill>
                </a:endParaRPr>
              </a:p>
              <a:p>
                <a:r>
                  <a:rPr lang="en-GB" dirty="0">
                    <a:solidFill>
                      <a:schemeClr val="tx2">
                        <a:lumMod val="75000"/>
                      </a:schemeClr>
                    </a:solidFill>
                  </a:rPr>
                  <a:t>	</a:t>
                </a:r>
                <a:r>
                  <a:rPr lang="en-GB" dirty="0" err="1">
                    <a:solidFill>
                      <a:schemeClr val="tx2">
                        <a:lumMod val="75000"/>
                      </a:schemeClr>
                    </a:solidFill>
                  </a:rPr>
                  <a:t>Fauvers</a:t>
                </a:r>
                <a:r>
                  <a:rPr lang="en-GB" dirty="0">
                    <a:solidFill>
                      <a:schemeClr val="tx2">
                        <a:lumMod val="75000"/>
                      </a:schemeClr>
                    </a:solidFill>
                  </a:rPr>
                  <a:t>:	   </a:t>
                </a:r>
                <a14:m>
                  <m:oMath xmlns:m="http://schemas.openxmlformats.org/officeDocument/2006/math">
                    <m:r>
                      <a:rPr lang="en-GB" i="1" dirty="0">
                        <a:solidFill>
                          <a:schemeClr val="tx2">
                            <a:lumMod val="75000"/>
                          </a:schemeClr>
                        </a:solidFill>
                        <a:latin typeface="Cambria Math" panose="02040503050406030204" pitchFamily="18" charset="0"/>
                      </a:rPr>
                      <m:t>724−464=260</m:t>
                    </m:r>
                  </m:oMath>
                </a14:m>
                <a:endParaRPr lang="en-GB" dirty="0">
                  <a:solidFill>
                    <a:schemeClr val="tx2">
                      <a:lumMod val="75000"/>
                    </a:schemeClr>
                  </a:solidFill>
                </a:endParaRPr>
              </a:p>
              <a:p>
                <a:r>
                  <a:rPr lang="en-GB" dirty="0">
                    <a:solidFill>
                      <a:schemeClr val="tx2">
                        <a:lumMod val="75000"/>
                      </a:schemeClr>
                    </a:solidFill>
                  </a:rPr>
                  <a:t>	</a:t>
                </a:r>
                <a:r>
                  <a:rPr lang="en-GB" dirty="0" err="1">
                    <a:solidFill>
                      <a:schemeClr val="tx2">
                        <a:lumMod val="75000"/>
                      </a:schemeClr>
                    </a:solidFill>
                  </a:rPr>
                  <a:t>Steapars</a:t>
                </a:r>
                <a:r>
                  <a:rPr lang="en-GB" dirty="0">
                    <a:solidFill>
                      <a:schemeClr val="tx2">
                        <a:lumMod val="75000"/>
                      </a:schemeClr>
                    </a:solidFill>
                  </a:rPr>
                  <a:t>:	   </a:t>
                </a:r>
                <a14:m>
                  <m:oMath xmlns:m="http://schemas.openxmlformats.org/officeDocument/2006/math">
                    <m:r>
                      <a:rPr lang="en-GB" i="1" dirty="0">
                        <a:solidFill>
                          <a:schemeClr val="tx2">
                            <a:lumMod val="75000"/>
                          </a:schemeClr>
                        </a:solidFill>
                        <a:latin typeface="Cambria Math" panose="02040503050406030204" pitchFamily="18" charset="0"/>
                      </a:rPr>
                      <m:t>2,630−2,216=414</m:t>
                    </m:r>
                  </m:oMath>
                </a14:m>
                <a:endParaRPr lang="en-GB" dirty="0">
                  <a:solidFill>
                    <a:schemeClr val="tx2">
                      <a:lumMod val="75000"/>
                    </a:schemeClr>
                  </a:solidFill>
                </a:endParaRPr>
              </a:p>
              <a:p>
                <a:pPr>
                  <a:spcBef>
                    <a:spcPts val="1200"/>
                  </a:spcBef>
                </a:pPr>
                <a:r>
                  <a:rPr lang="en-GB" i="1" dirty="0">
                    <a:solidFill>
                      <a:schemeClr val="tx2">
                        <a:lumMod val="75000"/>
                      </a:schemeClr>
                    </a:solidFill>
                  </a:rPr>
                  <a:t>Tip: Notice the wording of the question asks for the share with the largest absolute change in price, NOT the largest percentage change, which would have been </a:t>
                </a:r>
                <a:r>
                  <a:rPr lang="en-GB" i="1" dirty="0" err="1">
                    <a:solidFill>
                      <a:schemeClr val="tx2">
                        <a:lumMod val="75000"/>
                      </a:schemeClr>
                    </a:solidFill>
                  </a:rPr>
                  <a:t>Drebs</a:t>
                </a:r>
                <a:r>
                  <a:rPr lang="en-GB" i="1" dirty="0">
                    <a:solidFill>
                      <a:schemeClr val="tx2">
                        <a:lumMod val="75000"/>
                      </a:schemeClr>
                    </a:solidFill>
                  </a:rPr>
                  <a:t> Ltd.   If percentage change was needed, the word ‘percentage’ would be in the question.</a:t>
                </a:r>
              </a:p>
              <a:p>
                <a:pPr>
                  <a:spcBef>
                    <a:spcPts val="1200"/>
                  </a:spcBef>
                </a:pPr>
                <a:r>
                  <a:rPr lang="en-GB" dirty="0">
                    <a:solidFill>
                      <a:schemeClr val="tx2">
                        <a:lumMod val="75000"/>
                      </a:schemeClr>
                    </a:solidFill>
                  </a:rPr>
                  <a:t>Thus the correct answer is </a:t>
                </a:r>
                <a:r>
                  <a:rPr lang="en-GB" dirty="0">
                    <a:solidFill>
                      <a:srgbClr val="00B050"/>
                    </a:solidFill>
                  </a:rPr>
                  <a:t>c) </a:t>
                </a:r>
                <a:r>
                  <a:rPr lang="en-GB" dirty="0" err="1">
                    <a:solidFill>
                      <a:srgbClr val="00B050"/>
                    </a:solidFill>
                  </a:rPr>
                  <a:t>Fevs</a:t>
                </a:r>
                <a:r>
                  <a:rPr lang="en-GB" dirty="0">
                    <a:solidFill>
                      <a:srgbClr val="00B050"/>
                    </a:solidFill>
                  </a:rPr>
                  <a:t> plc</a:t>
                </a:r>
              </a:p>
            </p:txBody>
          </p:sp>
        </mc:Choice>
        <mc:Fallback xmlns="">
          <p:sp>
            <p:nvSpPr>
              <p:cNvPr id="11" name="Rectangle 10"/>
              <p:cNvSpPr>
                <a:spLocks noRot="1" noChangeAspect="1" noMove="1" noResize="1" noEditPoints="1" noAdjustHandles="1" noChangeArrowheads="1" noChangeShapeType="1" noTextEdit="1"/>
              </p:cNvSpPr>
              <p:nvPr/>
            </p:nvSpPr>
            <p:spPr>
              <a:xfrm>
                <a:off x="457200" y="3307646"/>
                <a:ext cx="8229600" cy="3170099"/>
              </a:xfrm>
              <a:prstGeom prst="rect">
                <a:avLst/>
              </a:prstGeom>
              <a:blipFill rotWithShape="0">
                <a:blip r:embed="rId3"/>
                <a:stretch>
                  <a:fillRect l="-593" t="-1154" r="-2370" b="-2115"/>
                </a:stretch>
              </a:blipFill>
            </p:spPr>
            <p:txBody>
              <a:bodyPr/>
              <a:lstStyle/>
              <a:p>
                <a:r>
                  <a:rPr lang="en-GB">
                    <a:noFill/>
                  </a:rPr>
                  <a:t> </a:t>
                </a:r>
              </a:p>
            </p:txBody>
          </p:sp>
        </mc:Fallback>
      </mc:AlternateContent>
      <p:sp>
        <p:nvSpPr>
          <p:cNvPr id="5" name="Text Placeholder 4"/>
          <p:cNvSpPr>
            <a:spLocks noGrp="1"/>
          </p:cNvSpPr>
          <p:nvPr>
            <p:ph type="body" sz="quarter" idx="4294967295"/>
          </p:nvPr>
        </p:nvSpPr>
        <p:spPr>
          <a:xfrm>
            <a:off x="6767513" y="6248400"/>
            <a:ext cx="2376487" cy="184150"/>
          </a:xfrm>
        </p:spPr>
        <p:txBody>
          <a:bodyPr>
            <a:noAutofit/>
          </a:bodyPr>
          <a:lstStyle/>
          <a:p>
            <a:pPr marL="0" indent="0">
              <a:buNone/>
            </a:pPr>
            <a:r>
              <a:rPr lang="en-GB" sz="1200" i="1" dirty="0">
                <a:solidFill>
                  <a:schemeClr val="tx2">
                    <a:lumMod val="75000"/>
                  </a:schemeClr>
                </a:solidFill>
              </a:rPr>
              <a:t>Source: </a:t>
            </a:r>
            <a:r>
              <a:rPr lang="en-GB" sz="1200" i="1" dirty="0">
                <a:solidFill>
                  <a:schemeClr val="tx2">
                    <a:lumMod val="75000"/>
                  </a:schemeClr>
                </a:solidFill>
                <a:hlinkClick r:id="rId4"/>
              </a:rPr>
              <a:t>www.assessmentday.co.uk</a:t>
            </a:r>
            <a:endParaRPr lang="en-GB" sz="1200" dirty="0"/>
          </a:p>
        </p:txBody>
      </p:sp>
    </p:spTree>
    <p:extLst>
      <p:ext uri="{BB962C8B-B14F-4D97-AF65-F5344CB8AC3E}">
        <p14:creationId xmlns:p14="http://schemas.microsoft.com/office/powerpoint/2010/main" val="3089316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
                                            <p:txEl>
                                              <p:pRg st="1" end="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
                                            <p:txEl>
                                              <p:pRg st="2" end="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xEl>
                                              <p:pRg st="3" end="3"/>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1">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1" grpId="0"/>
    </p:bldLst>
  </p:timing>
</p:sld>
</file>

<file path=ppt/tags/tag1.xml><?xml version="1.0" encoding="utf-8"?>
<p:tagLst xmlns:a="http://schemas.openxmlformats.org/drawingml/2006/main" xmlns:r="http://schemas.openxmlformats.org/officeDocument/2006/relationships" xmlns:p="http://schemas.openxmlformats.org/presentationml/2006/main">
  <p:tag name="TPPRESENTATIONGUID" val="c0045c0d-516c-4c8d-948d-3f7abbd31c0a"/>
  <p:tag name="TPVERSION" val="8"/>
  <p:tag name="TPFULLVERSION" val="8.2.0.30"/>
  <p:tag name="PPTVERSION" val="15"/>
  <p:tag name="TPOS" val="2"/>
  <p:tag name="TPLASTSAVEVERSION" val="6.2 PC"/>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lumMod val="75000"/>
          </a:schemeClr>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solidFill>
          <a:schemeClr val="tx2">
            <a:lumMod val="75000"/>
          </a:schemeClr>
        </a:solidFill>
      </a:spPr>
      <a:bodyPr wrap="square" rtlCol="0">
        <a:spAutoFit/>
      </a:bodyPr>
      <a:lstStyle>
        <a:defPPr algn="l">
          <a:defRPr sz="2000" dirty="0" smtClean="0">
            <a:solidFill>
              <a:schemeClr val="bg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1197</TotalTime>
  <Words>2790</Words>
  <Application>Microsoft Office PowerPoint</Application>
  <PresentationFormat>On-screen Show (4:3)</PresentationFormat>
  <Paragraphs>385</Paragraphs>
  <Slides>27</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Cambria Math</vt:lpstr>
      <vt:lpstr>Times New Roman</vt:lpstr>
      <vt:lpstr>Wingdings</vt:lpstr>
      <vt:lpstr>Office Theme</vt:lpstr>
      <vt:lpstr>Numerical Reasoning Tests </vt:lpstr>
      <vt:lpstr>Recruitment process</vt:lpstr>
      <vt:lpstr>Common assessment tools</vt:lpstr>
      <vt:lpstr>Current innovations in recruitment</vt:lpstr>
      <vt:lpstr>Ability Tests</vt:lpstr>
      <vt:lpstr>Numerical Reasoning Tests</vt:lpstr>
      <vt:lpstr>Numerical Reasoning Practice Questions</vt:lpstr>
      <vt:lpstr>Which share had the largest difference between highest and lowest price over the last 12 months?</vt:lpstr>
      <vt:lpstr>Which share had the largest difference between highest and lowest price over the last 12 months? - ANSWER</vt:lpstr>
      <vt:lpstr>In 1996, total output from all fuels was 200TWh. If output for Nuclear in 2006 was twice that for Coal in 1996, what was the output for Nuclear in 2006?</vt:lpstr>
      <vt:lpstr>In 1996, total output from all fuels was 200TWh. If output for Nuclear in 2006 was twice that for Coal in 1996, what was the output for Nuclear in 2006? - ANSWER</vt:lpstr>
      <vt:lpstr>What was the average accident cost per vehicle on the road in Ribley in November?</vt:lpstr>
      <vt:lpstr>What was the average accident cost per vehicle on the road in Ribley in November? - ANSWER</vt:lpstr>
      <vt:lpstr>If the Building Energy Use today is 6% less than it was in 2000, by what percentage is today’s Building Energy Use lower than that of 1990?</vt:lpstr>
      <vt:lpstr>If the Building Energy Use today is 6% less than it was in 2000, by what percentage is today’s Building Energy Use lower than that of 1990? - ANSWER</vt:lpstr>
      <vt:lpstr>Preparing for tests</vt:lpstr>
      <vt:lpstr>Preparing for tests – Research</vt:lpstr>
      <vt:lpstr>Preparing for tests – Practise</vt:lpstr>
      <vt:lpstr>Preparing for tests – Identify weaknesses</vt:lpstr>
      <vt:lpstr>Preparing for tests – Address weaknesses</vt:lpstr>
      <vt:lpstr>Preparing for tests – Review</vt:lpstr>
      <vt:lpstr>Numerical Reasoning Practice Test  </vt:lpstr>
      <vt:lpstr>Practice Tests Offered by Test Producers </vt:lpstr>
      <vt:lpstr>Help with improving your maths skills</vt:lpstr>
      <vt:lpstr>Online help with improving your Maths skills</vt:lpstr>
      <vt:lpstr>Help with  understanding tests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dc:creator>
  <cp:lastModifiedBy>cspehj</cp:lastModifiedBy>
  <cp:revision>186</cp:revision>
  <dcterms:created xsi:type="dcterms:W3CDTF">2017-01-24T12:27:21Z</dcterms:created>
  <dcterms:modified xsi:type="dcterms:W3CDTF">2018-08-09T16:19:27Z</dcterms:modified>
</cp:coreProperties>
</file>